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9" r:id="rId1"/>
  </p:sldMasterIdLst>
  <p:notesMasterIdLst>
    <p:notesMasterId r:id="rId45"/>
  </p:notesMasterIdLst>
  <p:handoutMasterIdLst>
    <p:handoutMasterId r:id="rId46"/>
  </p:handoutMasterIdLst>
  <p:sldIdLst>
    <p:sldId id="329" r:id="rId2"/>
    <p:sldId id="259" r:id="rId3"/>
    <p:sldId id="381" r:id="rId4"/>
    <p:sldId id="333" r:id="rId5"/>
    <p:sldId id="336" r:id="rId6"/>
    <p:sldId id="382" r:id="rId7"/>
    <p:sldId id="383" r:id="rId8"/>
    <p:sldId id="337" r:id="rId9"/>
    <p:sldId id="339" r:id="rId10"/>
    <p:sldId id="340" r:id="rId11"/>
    <p:sldId id="341" r:id="rId12"/>
    <p:sldId id="342" r:id="rId13"/>
    <p:sldId id="345" r:id="rId14"/>
    <p:sldId id="346" r:id="rId15"/>
    <p:sldId id="384" r:id="rId16"/>
    <p:sldId id="347" r:id="rId17"/>
    <p:sldId id="349" r:id="rId18"/>
    <p:sldId id="350" r:id="rId19"/>
    <p:sldId id="352" r:id="rId20"/>
    <p:sldId id="354" r:id="rId21"/>
    <p:sldId id="355" r:id="rId22"/>
    <p:sldId id="356" r:id="rId23"/>
    <p:sldId id="357" r:id="rId24"/>
    <p:sldId id="358" r:id="rId25"/>
    <p:sldId id="359" r:id="rId26"/>
    <p:sldId id="389" r:id="rId27"/>
    <p:sldId id="360" r:id="rId28"/>
    <p:sldId id="361" r:id="rId29"/>
    <p:sldId id="362" r:id="rId30"/>
    <p:sldId id="363" r:id="rId31"/>
    <p:sldId id="364" r:id="rId32"/>
    <p:sldId id="365" r:id="rId33"/>
    <p:sldId id="366" r:id="rId34"/>
    <p:sldId id="367" r:id="rId35"/>
    <p:sldId id="386" r:id="rId36"/>
    <p:sldId id="369" r:id="rId37"/>
    <p:sldId id="387" r:id="rId38"/>
    <p:sldId id="370" r:id="rId39"/>
    <p:sldId id="372" r:id="rId40"/>
    <p:sldId id="373" r:id="rId41"/>
    <p:sldId id="375" r:id="rId42"/>
    <p:sldId id="388" r:id="rId43"/>
    <p:sldId id="380" r:id="rId44"/>
  </p:sldIdLst>
  <p:sldSz cx="9144000" cy="6858000" type="screen4x3"/>
  <p:notesSz cx="6858000" cy="9144000"/>
  <p:custDataLst>
    <p:tags r:id="rId4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6">
          <p15:clr>
            <a:srgbClr val="A4A3A4"/>
          </p15:clr>
        </p15:guide>
        <p15:guide id="2" pos="67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anne Dauksewicz" initials="" lastIdx="1" clrIdx="0"/>
  <p:cmAuthor id="1" name="Windows User" initials="JD" lastIdx="28" clrIdx="1"/>
  <p:cmAuthor id="2" name="Tianna" initials="T" lastIdx="59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339933"/>
    <a:srgbClr val="8AC1D4"/>
    <a:srgbClr val="009900"/>
    <a:srgbClr val="339966"/>
    <a:srgbClr val="008000"/>
    <a:srgbClr val="D2E3EA"/>
    <a:srgbClr val="438609"/>
    <a:srgbClr val="00709A"/>
    <a:srgbClr val="D8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50" autoAdjust="0"/>
    <p:restoredTop sz="88462" autoAdjust="0"/>
  </p:normalViewPr>
  <p:slideViewPr>
    <p:cSldViewPr>
      <p:cViewPr varScale="1">
        <p:scale>
          <a:sx n="69" d="100"/>
          <a:sy n="69" d="100"/>
        </p:scale>
        <p:origin x="984" y="51"/>
      </p:cViewPr>
      <p:guideLst>
        <p:guide orient="horz" pos="816"/>
        <p:guide pos="6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1446"/>
    </p:cViewPr>
  </p:sorterViewPr>
  <p:notesViewPr>
    <p:cSldViewPr>
      <p:cViewPr varScale="1">
        <p:scale>
          <a:sx n="85" d="100"/>
          <a:sy n="85" d="100"/>
        </p:scale>
        <p:origin x="-3150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gs" Target="tags/tag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3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40FB5B-1493-4CF4-9379-A6734E3A205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0F916FF-97DD-4E8F-ACA1-C2CB96B66E67}">
      <dgm:prSet phldrT="[Text]" custT="1"/>
      <dgm:spPr>
        <a:solidFill>
          <a:srgbClr val="163776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2600" b="1" i="0" baseline="0" dirty="0"/>
            <a:t>HRM Activities</a:t>
          </a:r>
        </a:p>
      </dgm:t>
    </dgm:pt>
    <dgm:pt modelId="{AAECA772-58B7-435B-AE49-F1D37566166B}" type="parTrans" cxnId="{4664B741-5C47-4655-BA72-849ACF99A4A1}">
      <dgm:prSet/>
      <dgm:spPr/>
      <dgm:t>
        <a:bodyPr/>
        <a:lstStyle/>
        <a:p>
          <a:endParaRPr lang="en-US"/>
        </a:p>
      </dgm:t>
    </dgm:pt>
    <dgm:pt modelId="{6366CCA3-9F6F-4074-8E16-9D2B447BCC9C}" type="sibTrans" cxnId="{4664B741-5C47-4655-BA72-849ACF99A4A1}">
      <dgm:prSet/>
      <dgm:spPr/>
      <dgm:t>
        <a:bodyPr/>
        <a:lstStyle/>
        <a:p>
          <a:endParaRPr lang="en-US"/>
        </a:p>
      </dgm:t>
    </dgm:pt>
    <dgm:pt modelId="{8DB6B133-EA1A-48A5-81D2-7037762FA309}">
      <dgm:prSet phldrT="[Text]" custT="1"/>
      <dgm:spPr>
        <a:solidFill>
          <a:srgbClr val="679F1D"/>
        </a:solidFill>
        <a:ln>
          <a:solidFill>
            <a:srgbClr val="679F1D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2600" b="1" i="0" baseline="0" dirty="0"/>
            <a:t>Maintaining</a:t>
          </a:r>
        </a:p>
      </dgm:t>
    </dgm:pt>
    <dgm:pt modelId="{3CC67F44-407C-4DE2-839C-81EF3B9B1A1F}" type="parTrans" cxnId="{6D6D637B-1484-4D58-91E6-18AF6804AC33}">
      <dgm:prSet/>
      <dgm:spPr/>
      <dgm:t>
        <a:bodyPr/>
        <a:lstStyle/>
        <a:p>
          <a:endParaRPr lang="en-US"/>
        </a:p>
      </dgm:t>
    </dgm:pt>
    <dgm:pt modelId="{DD5130E9-049B-4A47-8DCA-641A644C290D}" type="sibTrans" cxnId="{6D6D637B-1484-4D58-91E6-18AF6804AC33}">
      <dgm:prSet/>
      <dgm:spPr/>
      <dgm:t>
        <a:bodyPr/>
        <a:lstStyle/>
        <a:p>
          <a:endParaRPr lang="en-US"/>
        </a:p>
      </dgm:t>
    </dgm:pt>
    <dgm:pt modelId="{62203DB0-B870-4A68-A3F4-0B69418DB700}">
      <dgm:prSet phldrT="[Text]" custT="1"/>
      <dgm:spPr>
        <a:solidFill>
          <a:srgbClr val="7030A0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2600" b="1" i="0" baseline="0" dirty="0"/>
            <a:t>Developing</a:t>
          </a:r>
        </a:p>
      </dgm:t>
    </dgm:pt>
    <dgm:pt modelId="{4E4F0601-24B1-4206-84CD-F7C80F3F281E}" type="parTrans" cxnId="{D962561D-8A10-483F-9FB0-4D4BD11A4CC5}">
      <dgm:prSet/>
      <dgm:spPr/>
      <dgm:t>
        <a:bodyPr/>
        <a:lstStyle/>
        <a:p>
          <a:endParaRPr lang="en-US"/>
        </a:p>
      </dgm:t>
    </dgm:pt>
    <dgm:pt modelId="{C7625CE4-1857-410A-89A9-A4C7FE129E25}" type="sibTrans" cxnId="{D962561D-8A10-483F-9FB0-4D4BD11A4CC5}">
      <dgm:prSet/>
      <dgm:spPr/>
      <dgm:t>
        <a:bodyPr/>
        <a:lstStyle/>
        <a:p>
          <a:endParaRPr lang="en-US"/>
        </a:p>
      </dgm:t>
    </dgm:pt>
    <dgm:pt modelId="{FC2E8666-96FF-451B-ADE6-1BE1A4C09851}">
      <dgm:prSet phldrT="[Text]" custT="1"/>
      <dgm:spPr>
        <a:solidFill>
          <a:srgbClr val="C00000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2600" b="1" i="0" baseline="0" dirty="0"/>
            <a:t>Acquiring</a:t>
          </a:r>
        </a:p>
      </dgm:t>
    </dgm:pt>
    <dgm:pt modelId="{81ED30B3-26A9-480E-96BD-A1E2A984F498}" type="parTrans" cxnId="{29B1C9C3-0655-49A9-9D98-B61BED03737D}">
      <dgm:prSet/>
      <dgm:spPr/>
      <dgm:t>
        <a:bodyPr/>
        <a:lstStyle/>
        <a:p>
          <a:endParaRPr lang="en-US"/>
        </a:p>
      </dgm:t>
    </dgm:pt>
    <dgm:pt modelId="{5DE614F0-7E4E-40F0-B754-0598412A4472}" type="sibTrans" cxnId="{29B1C9C3-0655-49A9-9D98-B61BED03737D}">
      <dgm:prSet/>
      <dgm:spPr/>
      <dgm:t>
        <a:bodyPr/>
        <a:lstStyle/>
        <a:p>
          <a:endParaRPr lang="en-US"/>
        </a:p>
      </dgm:t>
    </dgm:pt>
    <dgm:pt modelId="{F0AE2D2F-AC27-4B0E-8D60-8383923B0D70}" type="pres">
      <dgm:prSet presAssocID="{5640FB5B-1493-4CF4-9379-A6734E3A205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77F762F-1B73-4FDE-B817-43A156C3C92D}" type="pres">
      <dgm:prSet presAssocID="{20F916FF-97DD-4E8F-ACA1-C2CB96B66E67}" presName="hierRoot1" presStyleCnt="0">
        <dgm:presLayoutVars>
          <dgm:hierBranch val="init"/>
        </dgm:presLayoutVars>
      </dgm:prSet>
      <dgm:spPr/>
    </dgm:pt>
    <dgm:pt modelId="{455DA1D7-870D-4A1D-AF4F-C13478BADCF1}" type="pres">
      <dgm:prSet presAssocID="{20F916FF-97DD-4E8F-ACA1-C2CB96B66E67}" presName="rootComposite1" presStyleCnt="0"/>
      <dgm:spPr/>
    </dgm:pt>
    <dgm:pt modelId="{7581E23F-EB79-4F63-8EE1-5AFFBFE35791}" type="pres">
      <dgm:prSet presAssocID="{20F916FF-97DD-4E8F-ACA1-C2CB96B66E67}" presName="rootText1" presStyleLbl="node0" presStyleIdx="0" presStyleCnt="1">
        <dgm:presLayoutVars>
          <dgm:chPref val="3"/>
        </dgm:presLayoutVars>
      </dgm:prSet>
      <dgm:spPr>
        <a:prstGeom prst="roundRect">
          <a:avLst/>
        </a:prstGeom>
      </dgm:spPr>
    </dgm:pt>
    <dgm:pt modelId="{D980508C-4E71-488A-9F72-777ACC0D648A}" type="pres">
      <dgm:prSet presAssocID="{20F916FF-97DD-4E8F-ACA1-C2CB96B66E67}" presName="rootConnector1" presStyleLbl="node1" presStyleIdx="0" presStyleCnt="0"/>
      <dgm:spPr/>
    </dgm:pt>
    <dgm:pt modelId="{72AF562C-7170-477A-AFDE-B0E7846B008C}" type="pres">
      <dgm:prSet presAssocID="{20F916FF-97DD-4E8F-ACA1-C2CB96B66E67}" presName="hierChild2" presStyleCnt="0"/>
      <dgm:spPr/>
    </dgm:pt>
    <dgm:pt modelId="{91654F36-3A26-4B81-A27B-7C2C6A41C89D}" type="pres">
      <dgm:prSet presAssocID="{81ED30B3-26A9-480E-96BD-A1E2A984F498}" presName="Name37" presStyleLbl="parChTrans1D2" presStyleIdx="0" presStyleCnt="3"/>
      <dgm:spPr/>
    </dgm:pt>
    <dgm:pt modelId="{70D9206B-E4A3-43F8-A7BD-C7991A43CF20}" type="pres">
      <dgm:prSet presAssocID="{FC2E8666-96FF-451B-ADE6-1BE1A4C09851}" presName="hierRoot2" presStyleCnt="0">
        <dgm:presLayoutVars>
          <dgm:hierBranch val="init"/>
        </dgm:presLayoutVars>
      </dgm:prSet>
      <dgm:spPr/>
    </dgm:pt>
    <dgm:pt modelId="{1738EA1D-7E04-41D6-928F-7559FCD8D54F}" type="pres">
      <dgm:prSet presAssocID="{FC2E8666-96FF-451B-ADE6-1BE1A4C09851}" presName="rootComposite" presStyleCnt="0"/>
      <dgm:spPr/>
    </dgm:pt>
    <dgm:pt modelId="{DFDB80C7-DEDC-432A-8078-1B9EA9712931}" type="pres">
      <dgm:prSet presAssocID="{FC2E8666-96FF-451B-ADE6-1BE1A4C09851}" presName="rootText" presStyleLbl="node2" presStyleIdx="0" presStyleCnt="3">
        <dgm:presLayoutVars>
          <dgm:chPref val="3"/>
        </dgm:presLayoutVars>
      </dgm:prSet>
      <dgm:spPr>
        <a:prstGeom prst="roundRect">
          <a:avLst/>
        </a:prstGeom>
      </dgm:spPr>
    </dgm:pt>
    <dgm:pt modelId="{36A3B11A-C782-41FD-87DF-40C524056B08}" type="pres">
      <dgm:prSet presAssocID="{FC2E8666-96FF-451B-ADE6-1BE1A4C09851}" presName="rootConnector" presStyleLbl="node2" presStyleIdx="0" presStyleCnt="3"/>
      <dgm:spPr/>
    </dgm:pt>
    <dgm:pt modelId="{B8D87DAD-1825-4B7A-BB78-BE527963BBA5}" type="pres">
      <dgm:prSet presAssocID="{FC2E8666-96FF-451B-ADE6-1BE1A4C09851}" presName="hierChild4" presStyleCnt="0"/>
      <dgm:spPr/>
    </dgm:pt>
    <dgm:pt modelId="{FA95484C-EC2C-4607-ACD0-08C7A0B200E1}" type="pres">
      <dgm:prSet presAssocID="{FC2E8666-96FF-451B-ADE6-1BE1A4C09851}" presName="hierChild5" presStyleCnt="0"/>
      <dgm:spPr/>
    </dgm:pt>
    <dgm:pt modelId="{BEA9F959-A1AE-4E9F-8FE4-50F87887FAFF}" type="pres">
      <dgm:prSet presAssocID="{3CC67F44-407C-4DE2-839C-81EF3B9B1A1F}" presName="Name37" presStyleLbl="parChTrans1D2" presStyleIdx="1" presStyleCnt="3"/>
      <dgm:spPr/>
    </dgm:pt>
    <dgm:pt modelId="{44D27E8E-10DA-4047-8D7A-8B945E0C3E50}" type="pres">
      <dgm:prSet presAssocID="{8DB6B133-EA1A-48A5-81D2-7037762FA309}" presName="hierRoot2" presStyleCnt="0">
        <dgm:presLayoutVars>
          <dgm:hierBranch val="init"/>
        </dgm:presLayoutVars>
      </dgm:prSet>
      <dgm:spPr/>
    </dgm:pt>
    <dgm:pt modelId="{A4CB9B10-A7D0-406E-B1C9-0B513EC42FE1}" type="pres">
      <dgm:prSet presAssocID="{8DB6B133-EA1A-48A5-81D2-7037762FA309}" presName="rootComposite" presStyleCnt="0"/>
      <dgm:spPr/>
    </dgm:pt>
    <dgm:pt modelId="{0F7DEAF0-CC4C-4BAC-A37C-A0B1B5A8B248}" type="pres">
      <dgm:prSet presAssocID="{8DB6B133-EA1A-48A5-81D2-7037762FA309}" presName="rootText" presStyleLbl="node2" presStyleIdx="1" presStyleCnt="3">
        <dgm:presLayoutVars>
          <dgm:chPref val="3"/>
        </dgm:presLayoutVars>
      </dgm:prSet>
      <dgm:spPr>
        <a:prstGeom prst="roundRect">
          <a:avLst/>
        </a:prstGeom>
      </dgm:spPr>
    </dgm:pt>
    <dgm:pt modelId="{AE40FF03-4386-4C3E-ACFC-8528985085E2}" type="pres">
      <dgm:prSet presAssocID="{8DB6B133-EA1A-48A5-81D2-7037762FA309}" presName="rootConnector" presStyleLbl="node2" presStyleIdx="1" presStyleCnt="3"/>
      <dgm:spPr/>
    </dgm:pt>
    <dgm:pt modelId="{341BB89F-B12B-4E3C-BBC9-D7E755914D00}" type="pres">
      <dgm:prSet presAssocID="{8DB6B133-EA1A-48A5-81D2-7037762FA309}" presName="hierChild4" presStyleCnt="0"/>
      <dgm:spPr/>
    </dgm:pt>
    <dgm:pt modelId="{2EB1F1C3-A71C-4EA0-B920-52EA2F8F911F}" type="pres">
      <dgm:prSet presAssocID="{8DB6B133-EA1A-48A5-81D2-7037762FA309}" presName="hierChild5" presStyleCnt="0"/>
      <dgm:spPr/>
    </dgm:pt>
    <dgm:pt modelId="{9CC280DE-08AE-49AA-BE3B-1A95081097BD}" type="pres">
      <dgm:prSet presAssocID="{4E4F0601-24B1-4206-84CD-F7C80F3F281E}" presName="Name37" presStyleLbl="parChTrans1D2" presStyleIdx="2" presStyleCnt="3"/>
      <dgm:spPr/>
    </dgm:pt>
    <dgm:pt modelId="{8903F100-52A0-4AC4-A07D-D47631E3C236}" type="pres">
      <dgm:prSet presAssocID="{62203DB0-B870-4A68-A3F4-0B69418DB700}" presName="hierRoot2" presStyleCnt="0">
        <dgm:presLayoutVars>
          <dgm:hierBranch val="init"/>
        </dgm:presLayoutVars>
      </dgm:prSet>
      <dgm:spPr/>
    </dgm:pt>
    <dgm:pt modelId="{3EF53ABF-4468-4458-9431-C4A4537FD7EB}" type="pres">
      <dgm:prSet presAssocID="{62203DB0-B870-4A68-A3F4-0B69418DB700}" presName="rootComposite" presStyleCnt="0"/>
      <dgm:spPr/>
    </dgm:pt>
    <dgm:pt modelId="{E65C85A5-9522-47F2-ACAB-3918E5B679D2}" type="pres">
      <dgm:prSet presAssocID="{62203DB0-B870-4A68-A3F4-0B69418DB700}" presName="rootText" presStyleLbl="node2" presStyleIdx="2" presStyleCnt="3">
        <dgm:presLayoutVars>
          <dgm:chPref val="3"/>
        </dgm:presLayoutVars>
      </dgm:prSet>
      <dgm:spPr>
        <a:prstGeom prst="roundRect">
          <a:avLst/>
        </a:prstGeom>
      </dgm:spPr>
    </dgm:pt>
    <dgm:pt modelId="{DDC57632-D810-4AF6-8814-0C97D0CCDC1C}" type="pres">
      <dgm:prSet presAssocID="{62203DB0-B870-4A68-A3F4-0B69418DB700}" presName="rootConnector" presStyleLbl="node2" presStyleIdx="2" presStyleCnt="3"/>
      <dgm:spPr/>
    </dgm:pt>
    <dgm:pt modelId="{51D5349F-614F-4280-AFD1-D0349E8AD41B}" type="pres">
      <dgm:prSet presAssocID="{62203DB0-B870-4A68-A3F4-0B69418DB700}" presName="hierChild4" presStyleCnt="0"/>
      <dgm:spPr/>
    </dgm:pt>
    <dgm:pt modelId="{2BADE28A-E67C-411B-B2C9-D21DAA485F3E}" type="pres">
      <dgm:prSet presAssocID="{62203DB0-B870-4A68-A3F4-0B69418DB700}" presName="hierChild5" presStyleCnt="0"/>
      <dgm:spPr/>
    </dgm:pt>
    <dgm:pt modelId="{778D9A4E-1C92-4116-9CA4-9676514621F7}" type="pres">
      <dgm:prSet presAssocID="{20F916FF-97DD-4E8F-ACA1-C2CB96B66E67}" presName="hierChild3" presStyleCnt="0"/>
      <dgm:spPr/>
    </dgm:pt>
  </dgm:ptLst>
  <dgm:cxnLst>
    <dgm:cxn modelId="{6F2D9617-7DC0-4D69-B4E8-E784FE1FFB19}" type="presOf" srcId="{3CC67F44-407C-4DE2-839C-81EF3B9B1A1F}" destId="{BEA9F959-A1AE-4E9F-8FE4-50F87887FAFF}" srcOrd="0" destOrd="0" presId="urn:microsoft.com/office/officeart/2005/8/layout/orgChart1"/>
    <dgm:cxn modelId="{D962561D-8A10-483F-9FB0-4D4BD11A4CC5}" srcId="{20F916FF-97DD-4E8F-ACA1-C2CB96B66E67}" destId="{62203DB0-B870-4A68-A3F4-0B69418DB700}" srcOrd="2" destOrd="0" parTransId="{4E4F0601-24B1-4206-84CD-F7C80F3F281E}" sibTransId="{C7625CE4-1857-410A-89A9-A4C7FE129E25}"/>
    <dgm:cxn modelId="{47C4AC2A-EF27-4A0D-9FEB-0F0509002563}" type="presOf" srcId="{4E4F0601-24B1-4206-84CD-F7C80F3F281E}" destId="{9CC280DE-08AE-49AA-BE3B-1A95081097BD}" srcOrd="0" destOrd="0" presId="urn:microsoft.com/office/officeart/2005/8/layout/orgChart1"/>
    <dgm:cxn modelId="{4664B741-5C47-4655-BA72-849ACF99A4A1}" srcId="{5640FB5B-1493-4CF4-9379-A6734E3A205A}" destId="{20F916FF-97DD-4E8F-ACA1-C2CB96B66E67}" srcOrd="0" destOrd="0" parTransId="{AAECA772-58B7-435B-AE49-F1D37566166B}" sibTransId="{6366CCA3-9F6F-4074-8E16-9D2B447BCC9C}"/>
    <dgm:cxn modelId="{494CC463-B8D1-41E6-BD07-A307B2B54CCC}" type="presOf" srcId="{5640FB5B-1493-4CF4-9379-A6734E3A205A}" destId="{F0AE2D2F-AC27-4B0E-8D60-8383923B0D70}" srcOrd="0" destOrd="0" presId="urn:microsoft.com/office/officeart/2005/8/layout/orgChart1"/>
    <dgm:cxn modelId="{F7285D50-C13B-4A92-936A-A465AFBAAB83}" type="presOf" srcId="{20F916FF-97DD-4E8F-ACA1-C2CB96B66E67}" destId="{D980508C-4E71-488A-9F72-777ACC0D648A}" srcOrd="1" destOrd="0" presId="urn:microsoft.com/office/officeart/2005/8/layout/orgChart1"/>
    <dgm:cxn modelId="{A34DD076-DA29-46F3-878E-1FF493091DC6}" type="presOf" srcId="{8DB6B133-EA1A-48A5-81D2-7037762FA309}" destId="{0F7DEAF0-CC4C-4BAC-A37C-A0B1B5A8B248}" srcOrd="0" destOrd="0" presId="urn:microsoft.com/office/officeart/2005/8/layout/orgChart1"/>
    <dgm:cxn modelId="{6D6D637B-1484-4D58-91E6-18AF6804AC33}" srcId="{20F916FF-97DD-4E8F-ACA1-C2CB96B66E67}" destId="{8DB6B133-EA1A-48A5-81D2-7037762FA309}" srcOrd="1" destOrd="0" parTransId="{3CC67F44-407C-4DE2-839C-81EF3B9B1A1F}" sibTransId="{DD5130E9-049B-4A47-8DCA-641A644C290D}"/>
    <dgm:cxn modelId="{CB062586-7DBD-47E5-B4AE-5F617191C3F3}" type="presOf" srcId="{62203DB0-B870-4A68-A3F4-0B69418DB700}" destId="{E65C85A5-9522-47F2-ACAB-3918E5B679D2}" srcOrd="0" destOrd="0" presId="urn:microsoft.com/office/officeart/2005/8/layout/orgChart1"/>
    <dgm:cxn modelId="{922B279C-F64B-4170-A9A1-3FC8C11EA834}" type="presOf" srcId="{20F916FF-97DD-4E8F-ACA1-C2CB96B66E67}" destId="{7581E23F-EB79-4F63-8EE1-5AFFBFE35791}" srcOrd="0" destOrd="0" presId="urn:microsoft.com/office/officeart/2005/8/layout/orgChart1"/>
    <dgm:cxn modelId="{178D13B6-1A11-4850-87DC-BBA6973A7948}" type="presOf" srcId="{8DB6B133-EA1A-48A5-81D2-7037762FA309}" destId="{AE40FF03-4386-4C3E-ACFC-8528985085E2}" srcOrd="1" destOrd="0" presId="urn:microsoft.com/office/officeart/2005/8/layout/orgChart1"/>
    <dgm:cxn modelId="{029FAFC2-2C34-450C-B3D6-65D3E9729D3C}" type="presOf" srcId="{FC2E8666-96FF-451B-ADE6-1BE1A4C09851}" destId="{DFDB80C7-DEDC-432A-8078-1B9EA9712931}" srcOrd="0" destOrd="0" presId="urn:microsoft.com/office/officeart/2005/8/layout/orgChart1"/>
    <dgm:cxn modelId="{29B1C9C3-0655-49A9-9D98-B61BED03737D}" srcId="{20F916FF-97DD-4E8F-ACA1-C2CB96B66E67}" destId="{FC2E8666-96FF-451B-ADE6-1BE1A4C09851}" srcOrd="0" destOrd="0" parTransId="{81ED30B3-26A9-480E-96BD-A1E2A984F498}" sibTransId="{5DE614F0-7E4E-40F0-B754-0598412A4472}"/>
    <dgm:cxn modelId="{EDF1F9D0-DFCA-4468-B355-B478A2A32253}" type="presOf" srcId="{62203DB0-B870-4A68-A3F4-0B69418DB700}" destId="{DDC57632-D810-4AF6-8814-0C97D0CCDC1C}" srcOrd="1" destOrd="0" presId="urn:microsoft.com/office/officeart/2005/8/layout/orgChart1"/>
    <dgm:cxn modelId="{BE5B0AD6-4B26-4850-8299-B13C6E4ED332}" type="presOf" srcId="{FC2E8666-96FF-451B-ADE6-1BE1A4C09851}" destId="{36A3B11A-C782-41FD-87DF-40C524056B08}" srcOrd="1" destOrd="0" presId="urn:microsoft.com/office/officeart/2005/8/layout/orgChart1"/>
    <dgm:cxn modelId="{69828FE1-9517-4E17-92CD-1631ADD5E691}" type="presOf" srcId="{81ED30B3-26A9-480E-96BD-A1E2A984F498}" destId="{91654F36-3A26-4B81-A27B-7C2C6A41C89D}" srcOrd="0" destOrd="0" presId="urn:microsoft.com/office/officeart/2005/8/layout/orgChart1"/>
    <dgm:cxn modelId="{9695DF63-AC50-4C48-977F-5C2E52B02EDC}" type="presParOf" srcId="{F0AE2D2F-AC27-4B0E-8D60-8383923B0D70}" destId="{E77F762F-1B73-4FDE-B817-43A156C3C92D}" srcOrd="0" destOrd="0" presId="urn:microsoft.com/office/officeart/2005/8/layout/orgChart1"/>
    <dgm:cxn modelId="{B940CB4D-1E15-47F2-B711-5190F4E2FF46}" type="presParOf" srcId="{E77F762F-1B73-4FDE-B817-43A156C3C92D}" destId="{455DA1D7-870D-4A1D-AF4F-C13478BADCF1}" srcOrd="0" destOrd="0" presId="urn:microsoft.com/office/officeart/2005/8/layout/orgChart1"/>
    <dgm:cxn modelId="{3C89DDB4-A082-42CB-A09C-A88B910BC150}" type="presParOf" srcId="{455DA1D7-870D-4A1D-AF4F-C13478BADCF1}" destId="{7581E23F-EB79-4F63-8EE1-5AFFBFE35791}" srcOrd="0" destOrd="0" presId="urn:microsoft.com/office/officeart/2005/8/layout/orgChart1"/>
    <dgm:cxn modelId="{9C4FC3D3-51B2-4758-B72B-38986F2F30AB}" type="presParOf" srcId="{455DA1D7-870D-4A1D-AF4F-C13478BADCF1}" destId="{D980508C-4E71-488A-9F72-777ACC0D648A}" srcOrd="1" destOrd="0" presId="urn:microsoft.com/office/officeart/2005/8/layout/orgChart1"/>
    <dgm:cxn modelId="{19F9AAB1-E422-454E-80D0-24503E24C444}" type="presParOf" srcId="{E77F762F-1B73-4FDE-B817-43A156C3C92D}" destId="{72AF562C-7170-477A-AFDE-B0E7846B008C}" srcOrd="1" destOrd="0" presId="urn:microsoft.com/office/officeart/2005/8/layout/orgChart1"/>
    <dgm:cxn modelId="{AA113937-8228-43B5-80A9-E5CDB3C8E0D2}" type="presParOf" srcId="{72AF562C-7170-477A-AFDE-B0E7846B008C}" destId="{91654F36-3A26-4B81-A27B-7C2C6A41C89D}" srcOrd="0" destOrd="0" presId="urn:microsoft.com/office/officeart/2005/8/layout/orgChart1"/>
    <dgm:cxn modelId="{DB26F0B1-C927-46B3-987B-A46DA5E27827}" type="presParOf" srcId="{72AF562C-7170-477A-AFDE-B0E7846B008C}" destId="{70D9206B-E4A3-43F8-A7BD-C7991A43CF20}" srcOrd="1" destOrd="0" presId="urn:microsoft.com/office/officeart/2005/8/layout/orgChart1"/>
    <dgm:cxn modelId="{3E792BBB-2A4E-4D21-A86D-A27E9260CF07}" type="presParOf" srcId="{70D9206B-E4A3-43F8-A7BD-C7991A43CF20}" destId="{1738EA1D-7E04-41D6-928F-7559FCD8D54F}" srcOrd="0" destOrd="0" presId="urn:microsoft.com/office/officeart/2005/8/layout/orgChart1"/>
    <dgm:cxn modelId="{D5CA4856-896D-4212-9454-5B2FFF575165}" type="presParOf" srcId="{1738EA1D-7E04-41D6-928F-7559FCD8D54F}" destId="{DFDB80C7-DEDC-432A-8078-1B9EA9712931}" srcOrd="0" destOrd="0" presId="urn:microsoft.com/office/officeart/2005/8/layout/orgChart1"/>
    <dgm:cxn modelId="{1FE033CF-858D-4C00-8164-73CC144BD1B1}" type="presParOf" srcId="{1738EA1D-7E04-41D6-928F-7559FCD8D54F}" destId="{36A3B11A-C782-41FD-87DF-40C524056B08}" srcOrd="1" destOrd="0" presId="urn:microsoft.com/office/officeart/2005/8/layout/orgChart1"/>
    <dgm:cxn modelId="{4E461B93-AE55-4B6A-B544-47C23B7095E7}" type="presParOf" srcId="{70D9206B-E4A3-43F8-A7BD-C7991A43CF20}" destId="{B8D87DAD-1825-4B7A-BB78-BE527963BBA5}" srcOrd="1" destOrd="0" presId="urn:microsoft.com/office/officeart/2005/8/layout/orgChart1"/>
    <dgm:cxn modelId="{45E6115A-060C-48C3-B27B-BEC464DF7D75}" type="presParOf" srcId="{70D9206B-E4A3-43F8-A7BD-C7991A43CF20}" destId="{FA95484C-EC2C-4607-ACD0-08C7A0B200E1}" srcOrd="2" destOrd="0" presId="urn:microsoft.com/office/officeart/2005/8/layout/orgChart1"/>
    <dgm:cxn modelId="{69182AFF-709D-4E57-A51D-8DC29BFE2783}" type="presParOf" srcId="{72AF562C-7170-477A-AFDE-B0E7846B008C}" destId="{BEA9F959-A1AE-4E9F-8FE4-50F87887FAFF}" srcOrd="2" destOrd="0" presId="urn:microsoft.com/office/officeart/2005/8/layout/orgChart1"/>
    <dgm:cxn modelId="{98DAF44F-C85C-46F2-9391-7D6C027707E1}" type="presParOf" srcId="{72AF562C-7170-477A-AFDE-B0E7846B008C}" destId="{44D27E8E-10DA-4047-8D7A-8B945E0C3E50}" srcOrd="3" destOrd="0" presId="urn:microsoft.com/office/officeart/2005/8/layout/orgChart1"/>
    <dgm:cxn modelId="{C3EB3D1A-5DC0-48E7-ABAB-95E44974ED4E}" type="presParOf" srcId="{44D27E8E-10DA-4047-8D7A-8B945E0C3E50}" destId="{A4CB9B10-A7D0-406E-B1C9-0B513EC42FE1}" srcOrd="0" destOrd="0" presId="urn:microsoft.com/office/officeart/2005/8/layout/orgChart1"/>
    <dgm:cxn modelId="{48DA714E-D331-4667-BD9A-A47A2BD135E8}" type="presParOf" srcId="{A4CB9B10-A7D0-406E-B1C9-0B513EC42FE1}" destId="{0F7DEAF0-CC4C-4BAC-A37C-A0B1B5A8B248}" srcOrd="0" destOrd="0" presId="urn:microsoft.com/office/officeart/2005/8/layout/orgChart1"/>
    <dgm:cxn modelId="{8052B9A2-D1F3-4FED-B497-80AB04262001}" type="presParOf" srcId="{A4CB9B10-A7D0-406E-B1C9-0B513EC42FE1}" destId="{AE40FF03-4386-4C3E-ACFC-8528985085E2}" srcOrd="1" destOrd="0" presId="urn:microsoft.com/office/officeart/2005/8/layout/orgChart1"/>
    <dgm:cxn modelId="{2BDC4698-EEB4-4F1D-B1FD-B7A063738783}" type="presParOf" srcId="{44D27E8E-10DA-4047-8D7A-8B945E0C3E50}" destId="{341BB89F-B12B-4E3C-BBC9-D7E755914D00}" srcOrd="1" destOrd="0" presId="urn:microsoft.com/office/officeart/2005/8/layout/orgChart1"/>
    <dgm:cxn modelId="{3F3988AE-4F08-40D3-8B58-C3A3299F1036}" type="presParOf" srcId="{44D27E8E-10DA-4047-8D7A-8B945E0C3E50}" destId="{2EB1F1C3-A71C-4EA0-B920-52EA2F8F911F}" srcOrd="2" destOrd="0" presId="urn:microsoft.com/office/officeart/2005/8/layout/orgChart1"/>
    <dgm:cxn modelId="{BB4DB417-48F2-4431-8675-634F8C25FC89}" type="presParOf" srcId="{72AF562C-7170-477A-AFDE-B0E7846B008C}" destId="{9CC280DE-08AE-49AA-BE3B-1A95081097BD}" srcOrd="4" destOrd="0" presId="urn:microsoft.com/office/officeart/2005/8/layout/orgChart1"/>
    <dgm:cxn modelId="{DCAF79E0-0440-4900-AEAB-545CED27734F}" type="presParOf" srcId="{72AF562C-7170-477A-AFDE-B0E7846B008C}" destId="{8903F100-52A0-4AC4-A07D-D47631E3C236}" srcOrd="5" destOrd="0" presId="urn:microsoft.com/office/officeart/2005/8/layout/orgChart1"/>
    <dgm:cxn modelId="{32440835-4567-4145-941B-76A353239BAC}" type="presParOf" srcId="{8903F100-52A0-4AC4-A07D-D47631E3C236}" destId="{3EF53ABF-4468-4458-9431-C4A4537FD7EB}" srcOrd="0" destOrd="0" presId="urn:microsoft.com/office/officeart/2005/8/layout/orgChart1"/>
    <dgm:cxn modelId="{5C7CD72B-DC67-4785-BF6C-49D4573DDA42}" type="presParOf" srcId="{3EF53ABF-4468-4458-9431-C4A4537FD7EB}" destId="{E65C85A5-9522-47F2-ACAB-3918E5B679D2}" srcOrd="0" destOrd="0" presId="urn:microsoft.com/office/officeart/2005/8/layout/orgChart1"/>
    <dgm:cxn modelId="{5B5E7904-0366-4EBD-A439-B06FFBF54D80}" type="presParOf" srcId="{3EF53ABF-4468-4458-9431-C4A4537FD7EB}" destId="{DDC57632-D810-4AF6-8814-0C97D0CCDC1C}" srcOrd="1" destOrd="0" presId="urn:microsoft.com/office/officeart/2005/8/layout/orgChart1"/>
    <dgm:cxn modelId="{500C46E7-7132-42F6-91FA-2F5664974D58}" type="presParOf" srcId="{8903F100-52A0-4AC4-A07D-D47631E3C236}" destId="{51D5349F-614F-4280-AFD1-D0349E8AD41B}" srcOrd="1" destOrd="0" presId="urn:microsoft.com/office/officeart/2005/8/layout/orgChart1"/>
    <dgm:cxn modelId="{A2514CEB-CFF0-403E-8051-5B00A835D7DF}" type="presParOf" srcId="{8903F100-52A0-4AC4-A07D-D47631E3C236}" destId="{2BADE28A-E67C-411B-B2C9-D21DAA485F3E}" srcOrd="2" destOrd="0" presId="urn:microsoft.com/office/officeart/2005/8/layout/orgChart1"/>
    <dgm:cxn modelId="{0118D8B0-7975-4FAE-9EAF-0D6FC5E16F08}" type="presParOf" srcId="{E77F762F-1B73-4FDE-B817-43A156C3C92D}" destId="{778D9A4E-1C92-4116-9CA4-9676514621F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9D23DC4-B285-41E2-8D4E-816EEC96D992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AA80AC6-E70E-4E2D-83FC-0C08236FE69A}">
      <dgm:prSet phldrT="[Text]" custT="1"/>
      <dgm:spPr>
        <a:solidFill>
          <a:srgbClr val="00709A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2000" b="1" dirty="0"/>
            <a:t>Employment Applications</a:t>
          </a:r>
        </a:p>
      </dgm:t>
    </dgm:pt>
    <dgm:pt modelId="{FD81617B-6AB4-401F-AB48-89EA1D1B3ED5}" type="parTrans" cxnId="{D15F3A3B-EB4E-4087-91A5-6E5AD032E4E8}">
      <dgm:prSet/>
      <dgm:spPr/>
      <dgm:t>
        <a:bodyPr/>
        <a:lstStyle/>
        <a:p>
          <a:endParaRPr lang="en-US"/>
        </a:p>
      </dgm:t>
    </dgm:pt>
    <dgm:pt modelId="{0AD5D70C-E0DD-4184-AF1E-4D3401AC6F1F}" type="sibTrans" cxnId="{D15F3A3B-EB4E-4087-91A5-6E5AD032E4E8}">
      <dgm:prSet/>
      <dgm:spPr/>
      <dgm:t>
        <a:bodyPr/>
        <a:lstStyle/>
        <a:p>
          <a:endParaRPr lang="en-US"/>
        </a:p>
      </dgm:t>
    </dgm:pt>
    <dgm:pt modelId="{E2715BFF-80DA-4EE0-A014-DFAD91C43263}">
      <dgm:prSet phldrT="[Text]" custT="1"/>
      <dgm:spPr>
        <a:solidFill>
          <a:srgbClr val="CC0066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2000" b="1" dirty="0"/>
            <a:t>Assessment Centers</a:t>
          </a:r>
        </a:p>
      </dgm:t>
    </dgm:pt>
    <dgm:pt modelId="{4E374C67-6DB8-4D8B-B078-7B802F5A3493}" type="parTrans" cxnId="{2CD22DBB-CF68-441F-ADF4-DB16611F5251}">
      <dgm:prSet/>
      <dgm:spPr/>
      <dgm:t>
        <a:bodyPr/>
        <a:lstStyle/>
        <a:p>
          <a:endParaRPr lang="en-US"/>
        </a:p>
      </dgm:t>
    </dgm:pt>
    <dgm:pt modelId="{B963B25B-B2CD-4840-967F-7663027B4103}" type="sibTrans" cxnId="{2CD22DBB-CF68-441F-ADF4-DB16611F5251}">
      <dgm:prSet/>
      <dgm:spPr/>
      <dgm:t>
        <a:bodyPr/>
        <a:lstStyle/>
        <a:p>
          <a:endParaRPr lang="en-US"/>
        </a:p>
      </dgm:t>
    </dgm:pt>
    <dgm:pt modelId="{657A3972-56FD-40D0-BB5F-0F2BC23B2BFC}">
      <dgm:prSet phldrT="[Text]" custT="1"/>
      <dgm:spPr>
        <a:solidFill>
          <a:srgbClr val="C0000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2000" b="1" dirty="0"/>
            <a:t>Employment Tests</a:t>
          </a:r>
        </a:p>
      </dgm:t>
    </dgm:pt>
    <dgm:pt modelId="{02B9F264-CEB4-4834-B469-3F3B52E9B7C2}" type="parTrans" cxnId="{A39A8771-A880-4606-B5C6-772D1D3F2C2E}">
      <dgm:prSet/>
      <dgm:spPr/>
      <dgm:t>
        <a:bodyPr/>
        <a:lstStyle/>
        <a:p>
          <a:endParaRPr lang="en-US"/>
        </a:p>
      </dgm:t>
    </dgm:pt>
    <dgm:pt modelId="{B2A42AD0-0AE0-4581-886F-9252D6FD86CF}" type="sibTrans" cxnId="{A39A8771-A880-4606-B5C6-772D1D3F2C2E}">
      <dgm:prSet/>
      <dgm:spPr/>
      <dgm:t>
        <a:bodyPr/>
        <a:lstStyle/>
        <a:p>
          <a:endParaRPr lang="en-US"/>
        </a:p>
      </dgm:t>
    </dgm:pt>
    <dgm:pt modelId="{D78B92A8-3827-440C-9457-94806EA7FD41}">
      <dgm:prSet phldrT="[Text]" custT="1"/>
      <dgm:spPr>
        <a:solidFill>
          <a:srgbClr val="679F1D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2000" b="1" dirty="0"/>
            <a:t>Interviews</a:t>
          </a:r>
        </a:p>
      </dgm:t>
    </dgm:pt>
    <dgm:pt modelId="{CB1B3A36-737F-4AA1-B7F7-C7832D6BC1A2}" type="parTrans" cxnId="{C182AA6C-8FFB-426A-929D-B39255A840B4}">
      <dgm:prSet/>
      <dgm:spPr/>
      <dgm:t>
        <a:bodyPr/>
        <a:lstStyle/>
        <a:p>
          <a:endParaRPr lang="en-US"/>
        </a:p>
      </dgm:t>
    </dgm:pt>
    <dgm:pt modelId="{86797DCD-7BD7-4E6F-BBBA-589D05303A21}" type="sibTrans" cxnId="{C182AA6C-8FFB-426A-929D-B39255A840B4}">
      <dgm:prSet/>
      <dgm:spPr/>
      <dgm:t>
        <a:bodyPr/>
        <a:lstStyle/>
        <a:p>
          <a:endParaRPr lang="en-US"/>
        </a:p>
      </dgm:t>
    </dgm:pt>
    <dgm:pt modelId="{CF0920F9-4AB3-4D9D-A9DD-5691FA26DE4B}">
      <dgm:prSet phldrT="[Text]" custT="1"/>
      <dgm:spPr>
        <a:solidFill>
          <a:srgbClr val="EDC42F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2000" b="1" dirty="0"/>
            <a:t>References</a:t>
          </a:r>
        </a:p>
      </dgm:t>
    </dgm:pt>
    <dgm:pt modelId="{1A30CFC6-5DDB-4D8B-B674-7C49087438CE}" type="parTrans" cxnId="{0801CE11-9830-446F-B61B-32CC361B1B0F}">
      <dgm:prSet/>
      <dgm:spPr/>
      <dgm:t>
        <a:bodyPr/>
        <a:lstStyle/>
        <a:p>
          <a:endParaRPr lang="en-US"/>
        </a:p>
      </dgm:t>
    </dgm:pt>
    <dgm:pt modelId="{98785E08-EAAF-42F3-AB37-5024CC5BAB2E}" type="sibTrans" cxnId="{0801CE11-9830-446F-B61B-32CC361B1B0F}">
      <dgm:prSet/>
      <dgm:spPr/>
      <dgm:t>
        <a:bodyPr/>
        <a:lstStyle/>
        <a:p>
          <a:endParaRPr lang="en-US"/>
        </a:p>
      </dgm:t>
    </dgm:pt>
    <dgm:pt modelId="{6ACB034B-6443-4C21-8497-0924C555ADCC}" type="pres">
      <dgm:prSet presAssocID="{D9D23DC4-B285-41E2-8D4E-816EEC96D992}" presName="diagram" presStyleCnt="0">
        <dgm:presLayoutVars>
          <dgm:dir/>
          <dgm:resizeHandles val="exact"/>
        </dgm:presLayoutVars>
      </dgm:prSet>
      <dgm:spPr/>
    </dgm:pt>
    <dgm:pt modelId="{9D35A8BF-86A8-467B-839E-82D8844980AA}" type="pres">
      <dgm:prSet presAssocID="{0AA80AC6-E70E-4E2D-83FC-0C08236FE69A}" presName="node" presStyleLbl="node1" presStyleIdx="0" presStyleCnt="5" custScaleX="136598" custScaleY="193227" custLinFactNeighborX="-588" custLinFactNeighborY="-5314">
        <dgm:presLayoutVars>
          <dgm:bulletEnabled val="1"/>
        </dgm:presLayoutVars>
      </dgm:prSet>
      <dgm:spPr>
        <a:prstGeom prst="roundRect">
          <a:avLst/>
        </a:prstGeom>
      </dgm:spPr>
    </dgm:pt>
    <dgm:pt modelId="{CC7DC8DD-097F-4FBA-A585-AFDAE4FE8FEA}" type="pres">
      <dgm:prSet presAssocID="{0AD5D70C-E0DD-4184-AF1E-4D3401AC6F1F}" presName="sibTrans" presStyleCnt="0"/>
      <dgm:spPr/>
    </dgm:pt>
    <dgm:pt modelId="{E2FFC0CE-8941-44F5-A6FA-A9746C8DF1B7}" type="pres">
      <dgm:prSet presAssocID="{657A3972-56FD-40D0-BB5F-0F2BC23B2BFC}" presName="node" presStyleLbl="node1" presStyleIdx="1" presStyleCnt="5" custScaleX="136598" custScaleY="193227" custLinFactNeighborX="-231" custLinFactNeighborY="-5314">
        <dgm:presLayoutVars>
          <dgm:bulletEnabled val="1"/>
        </dgm:presLayoutVars>
      </dgm:prSet>
      <dgm:spPr>
        <a:prstGeom prst="roundRect">
          <a:avLst/>
        </a:prstGeom>
      </dgm:spPr>
    </dgm:pt>
    <dgm:pt modelId="{9AF5C720-E9D1-456A-B743-C768AE9982C9}" type="pres">
      <dgm:prSet presAssocID="{B2A42AD0-0AE0-4581-886F-9252D6FD86CF}" presName="sibTrans" presStyleCnt="0"/>
      <dgm:spPr/>
    </dgm:pt>
    <dgm:pt modelId="{C0BD2FDF-BC5C-4660-BA1B-5652EB0D60D3}" type="pres">
      <dgm:prSet presAssocID="{D78B92A8-3827-440C-9457-94806EA7FD41}" presName="node" presStyleLbl="node1" presStyleIdx="2" presStyleCnt="5" custScaleX="136598" custScaleY="193227" custLinFactNeighborX="10022" custLinFactNeighborY="-5314">
        <dgm:presLayoutVars>
          <dgm:bulletEnabled val="1"/>
        </dgm:presLayoutVars>
      </dgm:prSet>
      <dgm:spPr>
        <a:prstGeom prst="roundRect">
          <a:avLst/>
        </a:prstGeom>
      </dgm:spPr>
    </dgm:pt>
    <dgm:pt modelId="{E84E89EC-F6C2-4ED4-953A-0A0E8591F4EE}" type="pres">
      <dgm:prSet presAssocID="{86797DCD-7BD7-4E6F-BBBA-589D05303A21}" presName="sibTrans" presStyleCnt="0"/>
      <dgm:spPr/>
    </dgm:pt>
    <dgm:pt modelId="{7CF300C9-66AD-4583-BD90-98DBB428A0E1}" type="pres">
      <dgm:prSet presAssocID="{CF0920F9-4AB3-4D9D-A9DD-5691FA26DE4B}" presName="node" presStyleLbl="node1" presStyleIdx="3" presStyleCnt="5" custScaleX="168989" custScaleY="171944">
        <dgm:presLayoutVars>
          <dgm:bulletEnabled val="1"/>
        </dgm:presLayoutVars>
      </dgm:prSet>
      <dgm:spPr>
        <a:prstGeom prst="roundRect">
          <a:avLst/>
        </a:prstGeom>
      </dgm:spPr>
    </dgm:pt>
    <dgm:pt modelId="{EC1D7D0E-D892-42CE-AC5A-40FBF77EC259}" type="pres">
      <dgm:prSet presAssocID="{98785E08-EAAF-42F3-AB37-5024CC5BAB2E}" presName="sibTrans" presStyleCnt="0"/>
      <dgm:spPr/>
    </dgm:pt>
    <dgm:pt modelId="{0B913663-4A01-4EA0-8918-3D5A8E3FE054}" type="pres">
      <dgm:prSet presAssocID="{E2715BFF-80DA-4EE0-A014-DFAD91C43263}" presName="node" presStyleLbl="node1" presStyleIdx="4" presStyleCnt="5" custScaleX="164885" custScaleY="171944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248BB407-6CCE-4D31-96D2-C2A93A1301C8}" type="presOf" srcId="{D9D23DC4-B285-41E2-8D4E-816EEC96D992}" destId="{6ACB034B-6443-4C21-8497-0924C555ADCC}" srcOrd="0" destOrd="0" presId="urn:microsoft.com/office/officeart/2005/8/layout/default"/>
    <dgm:cxn modelId="{0801CE11-9830-446F-B61B-32CC361B1B0F}" srcId="{D9D23DC4-B285-41E2-8D4E-816EEC96D992}" destId="{CF0920F9-4AB3-4D9D-A9DD-5691FA26DE4B}" srcOrd="3" destOrd="0" parTransId="{1A30CFC6-5DDB-4D8B-B674-7C49087438CE}" sibTransId="{98785E08-EAAF-42F3-AB37-5024CC5BAB2E}"/>
    <dgm:cxn modelId="{CEA63823-31B3-4382-9DA3-94489D1DC9FE}" type="presOf" srcId="{CF0920F9-4AB3-4D9D-A9DD-5691FA26DE4B}" destId="{7CF300C9-66AD-4583-BD90-98DBB428A0E1}" srcOrd="0" destOrd="0" presId="urn:microsoft.com/office/officeart/2005/8/layout/default"/>
    <dgm:cxn modelId="{AEAF0F2D-B756-431E-83EA-8F34F48FFE52}" type="presOf" srcId="{657A3972-56FD-40D0-BB5F-0F2BC23B2BFC}" destId="{E2FFC0CE-8941-44F5-A6FA-A9746C8DF1B7}" srcOrd="0" destOrd="0" presId="urn:microsoft.com/office/officeart/2005/8/layout/default"/>
    <dgm:cxn modelId="{D15F3A3B-EB4E-4087-91A5-6E5AD032E4E8}" srcId="{D9D23DC4-B285-41E2-8D4E-816EEC96D992}" destId="{0AA80AC6-E70E-4E2D-83FC-0C08236FE69A}" srcOrd="0" destOrd="0" parTransId="{FD81617B-6AB4-401F-AB48-89EA1D1B3ED5}" sibTransId="{0AD5D70C-E0DD-4184-AF1E-4D3401AC6F1F}"/>
    <dgm:cxn modelId="{C182AA6C-8FFB-426A-929D-B39255A840B4}" srcId="{D9D23DC4-B285-41E2-8D4E-816EEC96D992}" destId="{D78B92A8-3827-440C-9457-94806EA7FD41}" srcOrd="2" destOrd="0" parTransId="{CB1B3A36-737F-4AA1-B7F7-C7832D6BC1A2}" sibTransId="{86797DCD-7BD7-4E6F-BBBA-589D05303A21}"/>
    <dgm:cxn modelId="{9D85976E-FE2E-4DEA-9E66-9359A129372A}" type="presOf" srcId="{0AA80AC6-E70E-4E2D-83FC-0C08236FE69A}" destId="{9D35A8BF-86A8-467B-839E-82D8844980AA}" srcOrd="0" destOrd="0" presId="urn:microsoft.com/office/officeart/2005/8/layout/default"/>
    <dgm:cxn modelId="{A39A8771-A880-4606-B5C6-772D1D3F2C2E}" srcId="{D9D23DC4-B285-41E2-8D4E-816EEC96D992}" destId="{657A3972-56FD-40D0-BB5F-0F2BC23B2BFC}" srcOrd="1" destOrd="0" parTransId="{02B9F264-CEB4-4834-B469-3F3B52E9B7C2}" sibTransId="{B2A42AD0-0AE0-4581-886F-9252D6FD86CF}"/>
    <dgm:cxn modelId="{03356F89-02B3-4EDA-BF59-F930D24E18F7}" type="presOf" srcId="{D78B92A8-3827-440C-9457-94806EA7FD41}" destId="{C0BD2FDF-BC5C-4660-BA1B-5652EB0D60D3}" srcOrd="0" destOrd="0" presId="urn:microsoft.com/office/officeart/2005/8/layout/default"/>
    <dgm:cxn modelId="{2CD22DBB-CF68-441F-ADF4-DB16611F5251}" srcId="{D9D23DC4-B285-41E2-8D4E-816EEC96D992}" destId="{E2715BFF-80DA-4EE0-A014-DFAD91C43263}" srcOrd="4" destOrd="0" parTransId="{4E374C67-6DB8-4D8B-B078-7B802F5A3493}" sibTransId="{B963B25B-B2CD-4840-967F-7663027B4103}"/>
    <dgm:cxn modelId="{629687E3-E9DB-479E-9C02-DB34493C9684}" type="presOf" srcId="{E2715BFF-80DA-4EE0-A014-DFAD91C43263}" destId="{0B913663-4A01-4EA0-8918-3D5A8E3FE054}" srcOrd="0" destOrd="0" presId="urn:microsoft.com/office/officeart/2005/8/layout/default"/>
    <dgm:cxn modelId="{37C9A0EF-3C15-4380-A3F2-1DF66F82D88A}" type="presParOf" srcId="{6ACB034B-6443-4C21-8497-0924C555ADCC}" destId="{9D35A8BF-86A8-467B-839E-82D8844980AA}" srcOrd="0" destOrd="0" presId="urn:microsoft.com/office/officeart/2005/8/layout/default"/>
    <dgm:cxn modelId="{DD49A099-4CA8-4C2F-86B8-252FAA8E75F9}" type="presParOf" srcId="{6ACB034B-6443-4C21-8497-0924C555ADCC}" destId="{CC7DC8DD-097F-4FBA-A585-AFDAE4FE8FEA}" srcOrd="1" destOrd="0" presId="urn:microsoft.com/office/officeart/2005/8/layout/default"/>
    <dgm:cxn modelId="{2C8FA139-7D4F-42C8-9E2F-B388BC764B5D}" type="presParOf" srcId="{6ACB034B-6443-4C21-8497-0924C555ADCC}" destId="{E2FFC0CE-8941-44F5-A6FA-A9746C8DF1B7}" srcOrd="2" destOrd="0" presId="urn:microsoft.com/office/officeart/2005/8/layout/default"/>
    <dgm:cxn modelId="{857ADE36-0498-43CF-837B-5CCBCEA2DE67}" type="presParOf" srcId="{6ACB034B-6443-4C21-8497-0924C555ADCC}" destId="{9AF5C720-E9D1-456A-B743-C768AE9982C9}" srcOrd="3" destOrd="0" presId="urn:microsoft.com/office/officeart/2005/8/layout/default"/>
    <dgm:cxn modelId="{3E51E969-94E8-49DB-8BF7-09F6C1D7BCC4}" type="presParOf" srcId="{6ACB034B-6443-4C21-8497-0924C555ADCC}" destId="{C0BD2FDF-BC5C-4660-BA1B-5652EB0D60D3}" srcOrd="4" destOrd="0" presId="urn:microsoft.com/office/officeart/2005/8/layout/default"/>
    <dgm:cxn modelId="{7576757C-B2D0-4655-B1EB-EFFD234D2695}" type="presParOf" srcId="{6ACB034B-6443-4C21-8497-0924C555ADCC}" destId="{E84E89EC-F6C2-4ED4-953A-0A0E8591F4EE}" srcOrd="5" destOrd="0" presId="urn:microsoft.com/office/officeart/2005/8/layout/default"/>
    <dgm:cxn modelId="{20868601-C49E-4347-BCB9-46F3EE8D6461}" type="presParOf" srcId="{6ACB034B-6443-4C21-8497-0924C555ADCC}" destId="{7CF300C9-66AD-4583-BD90-98DBB428A0E1}" srcOrd="6" destOrd="0" presId="urn:microsoft.com/office/officeart/2005/8/layout/default"/>
    <dgm:cxn modelId="{85763E18-9BB3-4573-B2A9-75F31744DCFC}" type="presParOf" srcId="{6ACB034B-6443-4C21-8497-0924C555ADCC}" destId="{EC1D7D0E-D892-42CE-AC5A-40FBF77EC259}" srcOrd="7" destOrd="0" presId="urn:microsoft.com/office/officeart/2005/8/layout/default"/>
    <dgm:cxn modelId="{D853CAD6-6003-4014-B467-6F9541067867}" type="presParOf" srcId="{6ACB034B-6443-4C21-8497-0924C555ADCC}" destId="{0B913663-4A01-4EA0-8918-3D5A8E3FE054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4053075-B0BF-4972-8CD1-E08D8225184A}" type="doc">
      <dgm:prSet loTypeId="urn:microsoft.com/office/officeart/2005/8/layout/balance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3734A70-F9F3-475B-874C-257A7456C2C0}">
      <dgm:prSet phldrT="[Text]"/>
      <dgm:spPr>
        <a:solidFill>
          <a:srgbClr val="CC0066"/>
        </a:solidFill>
      </dgm:spPr>
      <dgm:t>
        <a:bodyPr/>
        <a:lstStyle/>
        <a:p>
          <a:r>
            <a:rPr lang="en-US" b="1" dirty="0">
              <a:solidFill>
                <a:schemeClr val="bg1"/>
              </a:solidFill>
              <a:ea typeface="+mn-ea"/>
              <a:cs typeface="+mn-cs"/>
            </a:rPr>
            <a:t>Disadvantages</a:t>
          </a:r>
        </a:p>
      </dgm:t>
    </dgm:pt>
    <dgm:pt modelId="{769EB3F0-A61A-46F5-AC4D-BBAA896D2D4E}" type="parTrans" cxnId="{8FD91BD4-EC8F-4486-9A96-DA3570509223}">
      <dgm:prSet/>
      <dgm:spPr/>
      <dgm:t>
        <a:bodyPr/>
        <a:lstStyle/>
        <a:p>
          <a:endParaRPr lang="en-US"/>
        </a:p>
      </dgm:t>
    </dgm:pt>
    <dgm:pt modelId="{501F64EA-E732-4836-9AE9-D4B5C641081E}" type="sibTrans" cxnId="{8FD91BD4-EC8F-4486-9A96-DA3570509223}">
      <dgm:prSet/>
      <dgm:spPr/>
      <dgm:t>
        <a:bodyPr/>
        <a:lstStyle/>
        <a:p>
          <a:endParaRPr lang="en-US"/>
        </a:p>
      </dgm:t>
    </dgm:pt>
    <dgm:pt modelId="{2BAB5397-75C3-4582-9577-35E9188C58A1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/>
            <a:t>High costs to administer the plans</a:t>
          </a:r>
        </a:p>
      </dgm:t>
    </dgm:pt>
    <dgm:pt modelId="{0AE5D265-AF95-46D6-A1E5-084288667338}" type="parTrans" cxnId="{E7621997-A286-4C87-A417-D5CA15BCF70A}">
      <dgm:prSet/>
      <dgm:spPr/>
      <dgm:t>
        <a:bodyPr/>
        <a:lstStyle/>
        <a:p>
          <a:endParaRPr lang="en-US"/>
        </a:p>
      </dgm:t>
    </dgm:pt>
    <dgm:pt modelId="{0BF09156-8CF4-42EC-821C-9528C9F2688A}" type="sibTrans" cxnId="{E7621997-A286-4C87-A417-D5CA15BCF70A}">
      <dgm:prSet/>
      <dgm:spPr/>
      <dgm:t>
        <a:bodyPr/>
        <a:lstStyle/>
        <a:p>
          <a:endParaRPr lang="en-US"/>
        </a:p>
      </dgm:t>
    </dgm:pt>
    <dgm:pt modelId="{81866128-3494-46A4-A5A5-4499CF6F70A6}">
      <dgm:prSet phldrT="[Text]"/>
      <dgm:spPr>
        <a:solidFill>
          <a:srgbClr val="CC0066"/>
        </a:solidFill>
      </dgm:spPr>
      <dgm:t>
        <a:bodyPr/>
        <a:lstStyle/>
        <a:p>
          <a:r>
            <a:rPr lang="en-US" b="1" dirty="0">
              <a:solidFill>
                <a:schemeClr val="bg1"/>
              </a:solidFill>
              <a:ea typeface="+mn-ea"/>
              <a:cs typeface="+mn-cs"/>
            </a:rPr>
            <a:t>Advantages</a:t>
          </a:r>
          <a:endParaRPr lang="en-US" dirty="0">
            <a:solidFill>
              <a:schemeClr val="bg1"/>
            </a:solidFill>
          </a:endParaRPr>
        </a:p>
      </dgm:t>
    </dgm:pt>
    <dgm:pt modelId="{E9A140F0-96D1-4420-837F-4C85B64877FA}" type="sibTrans" cxnId="{BC18F15C-65DD-4DED-9730-2C00509B0086}">
      <dgm:prSet/>
      <dgm:spPr/>
      <dgm:t>
        <a:bodyPr/>
        <a:lstStyle/>
        <a:p>
          <a:endParaRPr lang="en-US"/>
        </a:p>
      </dgm:t>
    </dgm:pt>
    <dgm:pt modelId="{0F0C0C50-BC2D-484E-8C51-F68E0B26BD75}" type="parTrans" cxnId="{BC18F15C-65DD-4DED-9730-2C00509B0086}">
      <dgm:prSet/>
      <dgm:spPr/>
      <dgm:t>
        <a:bodyPr/>
        <a:lstStyle/>
        <a:p>
          <a:endParaRPr lang="en-US"/>
        </a:p>
      </dgm:t>
    </dgm:pt>
    <dgm:pt modelId="{7672A066-AFF9-44E7-942A-53B234CF29B8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/>
            <a:t>Allow companies to meet diverse employee needs</a:t>
          </a:r>
        </a:p>
      </dgm:t>
    </dgm:pt>
    <dgm:pt modelId="{9D9D1E0B-340A-46B3-9750-4CA010D51999}" type="sibTrans" cxnId="{30A4999D-1E11-44E2-9A40-051479388BF0}">
      <dgm:prSet/>
      <dgm:spPr/>
      <dgm:t>
        <a:bodyPr/>
        <a:lstStyle/>
        <a:p>
          <a:endParaRPr lang="en-US"/>
        </a:p>
      </dgm:t>
    </dgm:pt>
    <dgm:pt modelId="{C40A1630-894B-4EA6-B270-20195335F1CE}" type="parTrans" cxnId="{30A4999D-1E11-44E2-9A40-051479388BF0}">
      <dgm:prSet/>
      <dgm:spPr/>
      <dgm:t>
        <a:bodyPr/>
        <a:lstStyle/>
        <a:p>
          <a:endParaRPr lang="en-US"/>
        </a:p>
      </dgm:t>
    </dgm:pt>
    <dgm:pt modelId="{E6F9893A-D288-4398-8FB1-DB99D7D47A84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/>
            <a:t>Help the organization be perceived as employee-friendly</a:t>
          </a:r>
        </a:p>
      </dgm:t>
    </dgm:pt>
    <dgm:pt modelId="{E5B2114C-C555-40FB-A6DD-765C7C350A10}" type="parTrans" cxnId="{D1021EC2-10DD-4C3F-AD4A-BC8A2E0B3D5D}">
      <dgm:prSet/>
      <dgm:spPr/>
      <dgm:t>
        <a:bodyPr/>
        <a:lstStyle/>
        <a:p>
          <a:endParaRPr lang="en-US"/>
        </a:p>
      </dgm:t>
    </dgm:pt>
    <dgm:pt modelId="{9B50DD2E-6E2F-4613-A0E0-4E1C3B6BBD87}" type="sibTrans" cxnId="{D1021EC2-10DD-4C3F-AD4A-BC8A2E0B3D5D}">
      <dgm:prSet/>
      <dgm:spPr/>
      <dgm:t>
        <a:bodyPr/>
        <a:lstStyle/>
        <a:p>
          <a:endParaRPr lang="en-US"/>
        </a:p>
      </dgm:t>
    </dgm:pt>
    <dgm:pt modelId="{995F6BFD-B739-4EB0-9C92-FF6DF1EC76F4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/>
            <a:t>Can help companies contain costs in the long run</a:t>
          </a:r>
        </a:p>
      </dgm:t>
    </dgm:pt>
    <dgm:pt modelId="{F5A4EE1A-906A-4A73-97AE-9F032C39F756}" type="parTrans" cxnId="{F75CD7AB-80F9-42D5-95B6-8A4007169455}">
      <dgm:prSet/>
      <dgm:spPr/>
      <dgm:t>
        <a:bodyPr/>
        <a:lstStyle/>
        <a:p>
          <a:endParaRPr lang="en-US"/>
        </a:p>
      </dgm:t>
    </dgm:pt>
    <dgm:pt modelId="{35ABBE94-8A1D-416D-A0E1-BD7404A860D7}" type="sibTrans" cxnId="{F75CD7AB-80F9-42D5-95B6-8A4007169455}">
      <dgm:prSet/>
      <dgm:spPr/>
      <dgm:t>
        <a:bodyPr/>
        <a:lstStyle/>
        <a:p>
          <a:endParaRPr lang="en-US"/>
        </a:p>
      </dgm:t>
    </dgm:pt>
    <dgm:pt modelId="{7CBDDB78-6897-4F84-955E-B7CB60CC71FD}" type="pres">
      <dgm:prSet presAssocID="{24053075-B0BF-4972-8CD1-E08D8225184A}" presName="outerComposite" presStyleCnt="0">
        <dgm:presLayoutVars>
          <dgm:chMax val="2"/>
          <dgm:animLvl val="lvl"/>
          <dgm:resizeHandles val="exact"/>
        </dgm:presLayoutVars>
      </dgm:prSet>
      <dgm:spPr/>
    </dgm:pt>
    <dgm:pt modelId="{EB53A0C9-1D57-45D9-AE40-EC3938AE471C}" type="pres">
      <dgm:prSet presAssocID="{24053075-B0BF-4972-8CD1-E08D8225184A}" presName="dummyMaxCanvas" presStyleCnt="0"/>
      <dgm:spPr/>
    </dgm:pt>
    <dgm:pt modelId="{E9E41625-C048-42A6-8BA6-86D8FF15830A}" type="pres">
      <dgm:prSet presAssocID="{24053075-B0BF-4972-8CD1-E08D8225184A}" presName="parentComposite" presStyleCnt="0"/>
      <dgm:spPr/>
    </dgm:pt>
    <dgm:pt modelId="{434E2064-0147-4E37-9C2E-DDBC6084F981}" type="pres">
      <dgm:prSet presAssocID="{24053075-B0BF-4972-8CD1-E08D8225184A}" presName="parent1" presStyleLbl="alignAccFollowNode1" presStyleIdx="0" presStyleCnt="4" custLinFactNeighborX="-10256" custLinFactNeighborY="15385">
        <dgm:presLayoutVars>
          <dgm:chMax val="4"/>
        </dgm:presLayoutVars>
      </dgm:prSet>
      <dgm:spPr/>
    </dgm:pt>
    <dgm:pt modelId="{DAC7E7C0-8E6B-4BE0-9D67-B3C455B9CFB7}" type="pres">
      <dgm:prSet presAssocID="{24053075-B0BF-4972-8CD1-E08D8225184A}" presName="parent2" presStyleLbl="alignAccFollowNode1" presStyleIdx="1" presStyleCnt="4" custLinFactNeighborX="-11645" custLinFactNeighborY="15385">
        <dgm:presLayoutVars>
          <dgm:chMax val="4"/>
        </dgm:presLayoutVars>
      </dgm:prSet>
      <dgm:spPr/>
    </dgm:pt>
    <dgm:pt modelId="{2C560310-5349-4C44-BBB1-2B354D3E7306}" type="pres">
      <dgm:prSet presAssocID="{24053075-B0BF-4972-8CD1-E08D8225184A}" presName="childrenComposite" presStyleCnt="0"/>
      <dgm:spPr/>
    </dgm:pt>
    <dgm:pt modelId="{CAE75F07-914B-4F84-ABF5-AB37010C2B8A}" type="pres">
      <dgm:prSet presAssocID="{24053075-B0BF-4972-8CD1-E08D8225184A}" presName="dummyMaxCanvas_ChildArea" presStyleCnt="0"/>
      <dgm:spPr/>
    </dgm:pt>
    <dgm:pt modelId="{249AC2C1-AA09-4CAB-B7AF-D16BCA949AB6}" type="pres">
      <dgm:prSet presAssocID="{24053075-B0BF-4972-8CD1-E08D8225184A}" presName="fulcrum" presStyleLbl="alignAccFollowNode1" presStyleIdx="2" presStyleCnt="4" custScaleX="133333" custScaleY="76191" custLinFactNeighborX="0" custLinFactNeighborY="-16666"/>
      <dgm:spPr>
        <a:solidFill>
          <a:schemeClr val="tx1">
            <a:alpha val="90000"/>
          </a:schemeClr>
        </a:solidFill>
      </dgm:spPr>
    </dgm:pt>
    <dgm:pt modelId="{9DCD245C-4359-4FCD-AEAC-AD8B97F527E6}" type="pres">
      <dgm:prSet presAssocID="{24053075-B0BF-4972-8CD1-E08D8225184A}" presName="balance_31" presStyleLbl="alignAccFollowNode1" presStyleIdx="3" presStyleCnt="4">
        <dgm:presLayoutVars>
          <dgm:bulletEnabled val="1"/>
        </dgm:presLayoutVars>
      </dgm:prSet>
      <dgm:spPr>
        <a:solidFill>
          <a:schemeClr val="tx1">
            <a:alpha val="90000"/>
          </a:schemeClr>
        </a:solidFill>
      </dgm:spPr>
    </dgm:pt>
    <dgm:pt modelId="{8F32E658-B8D8-4C97-847E-CCFBC82BFEA5}" type="pres">
      <dgm:prSet presAssocID="{24053075-B0BF-4972-8CD1-E08D8225184A}" presName="left_31_1" presStyleLbl="node1" presStyleIdx="0" presStyleCnt="4">
        <dgm:presLayoutVars>
          <dgm:bulletEnabled val="1"/>
        </dgm:presLayoutVars>
      </dgm:prSet>
      <dgm:spPr/>
    </dgm:pt>
    <dgm:pt modelId="{D086B6AE-B799-4B77-A9C8-F937D0CC4E31}" type="pres">
      <dgm:prSet presAssocID="{24053075-B0BF-4972-8CD1-E08D8225184A}" presName="left_31_2" presStyleLbl="node1" presStyleIdx="1" presStyleCnt="4">
        <dgm:presLayoutVars>
          <dgm:bulletEnabled val="1"/>
        </dgm:presLayoutVars>
      </dgm:prSet>
      <dgm:spPr/>
    </dgm:pt>
    <dgm:pt modelId="{8AB031ED-24DA-4BB2-ADB8-66B7592BABFB}" type="pres">
      <dgm:prSet presAssocID="{24053075-B0BF-4972-8CD1-E08D8225184A}" presName="left_31_3" presStyleLbl="node1" presStyleIdx="2" presStyleCnt="4">
        <dgm:presLayoutVars>
          <dgm:bulletEnabled val="1"/>
        </dgm:presLayoutVars>
      </dgm:prSet>
      <dgm:spPr/>
    </dgm:pt>
    <dgm:pt modelId="{334743DF-A734-4E65-92E0-4BDC0A214C71}" type="pres">
      <dgm:prSet presAssocID="{24053075-B0BF-4972-8CD1-E08D8225184A}" presName="right_31_1" presStyleLbl="node1" presStyleIdx="3" presStyleCnt="4">
        <dgm:presLayoutVars>
          <dgm:bulletEnabled val="1"/>
        </dgm:presLayoutVars>
      </dgm:prSet>
      <dgm:spPr/>
    </dgm:pt>
  </dgm:ptLst>
  <dgm:cxnLst>
    <dgm:cxn modelId="{DEE45703-EA5E-4732-852A-54C688F53B63}" type="presOf" srcId="{E6F9893A-D288-4398-8FB1-DB99D7D47A84}" destId="{8AB031ED-24DA-4BB2-ADB8-66B7592BABFB}" srcOrd="0" destOrd="0" presId="urn:microsoft.com/office/officeart/2005/8/layout/balance1"/>
    <dgm:cxn modelId="{213EB01D-43B0-4DA6-9D6C-CA48DA86C6C2}" type="presOf" srcId="{B3734A70-F9F3-475B-874C-257A7456C2C0}" destId="{DAC7E7C0-8E6B-4BE0-9D67-B3C455B9CFB7}" srcOrd="0" destOrd="0" presId="urn:microsoft.com/office/officeart/2005/8/layout/balance1"/>
    <dgm:cxn modelId="{A9193437-5225-493F-9E8B-AEECEC366E38}" type="presOf" srcId="{2BAB5397-75C3-4582-9577-35E9188C58A1}" destId="{334743DF-A734-4E65-92E0-4BDC0A214C71}" srcOrd="0" destOrd="0" presId="urn:microsoft.com/office/officeart/2005/8/layout/balance1"/>
    <dgm:cxn modelId="{DCCD6A3E-6617-47F6-98B8-C823023E8775}" type="presOf" srcId="{995F6BFD-B739-4EB0-9C92-FF6DF1EC76F4}" destId="{D086B6AE-B799-4B77-A9C8-F937D0CC4E31}" srcOrd="0" destOrd="0" presId="urn:microsoft.com/office/officeart/2005/8/layout/balance1"/>
    <dgm:cxn modelId="{BC18F15C-65DD-4DED-9730-2C00509B0086}" srcId="{24053075-B0BF-4972-8CD1-E08D8225184A}" destId="{81866128-3494-46A4-A5A5-4499CF6F70A6}" srcOrd="0" destOrd="0" parTransId="{0F0C0C50-BC2D-484E-8C51-F68E0B26BD75}" sibTransId="{E9A140F0-96D1-4420-837F-4C85B64877FA}"/>
    <dgm:cxn modelId="{D2D3437D-D6CC-4D8B-A94E-8B3E50EA55A9}" type="presOf" srcId="{81866128-3494-46A4-A5A5-4499CF6F70A6}" destId="{434E2064-0147-4E37-9C2E-DDBC6084F981}" srcOrd="0" destOrd="0" presId="urn:microsoft.com/office/officeart/2005/8/layout/balance1"/>
    <dgm:cxn modelId="{E7621997-A286-4C87-A417-D5CA15BCF70A}" srcId="{B3734A70-F9F3-475B-874C-257A7456C2C0}" destId="{2BAB5397-75C3-4582-9577-35E9188C58A1}" srcOrd="0" destOrd="0" parTransId="{0AE5D265-AF95-46D6-A1E5-084288667338}" sibTransId="{0BF09156-8CF4-42EC-821C-9528C9F2688A}"/>
    <dgm:cxn modelId="{30A4999D-1E11-44E2-9A40-051479388BF0}" srcId="{81866128-3494-46A4-A5A5-4499CF6F70A6}" destId="{7672A066-AFF9-44E7-942A-53B234CF29B8}" srcOrd="0" destOrd="0" parTransId="{C40A1630-894B-4EA6-B270-20195335F1CE}" sibTransId="{9D9D1E0B-340A-46B3-9750-4CA010D51999}"/>
    <dgm:cxn modelId="{F75CD7AB-80F9-42D5-95B6-8A4007169455}" srcId="{81866128-3494-46A4-A5A5-4499CF6F70A6}" destId="{995F6BFD-B739-4EB0-9C92-FF6DF1EC76F4}" srcOrd="1" destOrd="0" parTransId="{F5A4EE1A-906A-4A73-97AE-9F032C39F756}" sibTransId="{35ABBE94-8A1D-416D-A0E1-BD7404A860D7}"/>
    <dgm:cxn modelId="{8B2D6FBC-C416-4767-891B-220FBC6F2B96}" type="presOf" srcId="{24053075-B0BF-4972-8CD1-E08D8225184A}" destId="{7CBDDB78-6897-4F84-955E-B7CB60CC71FD}" srcOrd="0" destOrd="0" presId="urn:microsoft.com/office/officeart/2005/8/layout/balance1"/>
    <dgm:cxn modelId="{D1021EC2-10DD-4C3F-AD4A-BC8A2E0B3D5D}" srcId="{81866128-3494-46A4-A5A5-4499CF6F70A6}" destId="{E6F9893A-D288-4398-8FB1-DB99D7D47A84}" srcOrd="2" destOrd="0" parTransId="{E5B2114C-C555-40FB-A6DD-765C7C350A10}" sibTransId="{9B50DD2E-6E2F-4613-A0E0-4E1C3B6BBD87}"/>
    <dgm:cxn modelId="{A69B59C6-4B79-4CF8-BD39-735078BE9BDA}" type="presOf" srcId="{7672A066-AFF9-44E7-942A-53B234CF29B8}" destId="{8F32E658-B8D8-4C97-847E-CCFBC82BFEA5}" srcOrd="0" destOrd="0" presId="urn:microsoft.com/office/officeart/2005/8/layout/balance1"/>
    <dgm:cxn modelId="{8FD91BD4-EC8F-4486-9A96-DA3570509223}" srcId="{24053075-B0BF-4972-8CD1-E08D8225184A}" destId="{B3734A70-F9F3-475B-874C-257A7456C2C0}" srcOrd="1" destOrd="0" parTransId="{769EB3F0-A61A-46F5-AC4D-BBAA896D2D4E}" sibTransId="{501F64EA-E732-4836-9AE9-D4B5C641081E}"/>
    <dgm:cxn modelId="{90EBC2D1-A590-4817-8BD3-EDB247D87E43}" type="presParOf" srcId="{7CBDDB78-6897-4F84-955E-B7CB60CC71FD}" destId="{EB53A0C9-1D57-45D9-AE40-EC3938AE471C}" srcOrd="0" destOrd="0" presId="urn:microsoft.com/office/officeart/2005/8/layout/balance1"/>
    <dgm:cxn modelId="{64F6ED95-F6B8-4808-9237-0468B9E01D63}" type="presParOf" srcId="{7CBDDB78-6897-4F84-955E-B7CB60CC71FD}" destId="{E9E41625-C048-42A6-8BA6-86D8FF15830A}" srcOrd="1" destOrd="0" presId="urn:microsoft.com/office/officeart/2005/8/layout/balance1"/>
    <dgm:cxn modelId="{7A5C4A41-FB79-4FD5-8323-25AEF1987898}" type="presParOf" srcId="{E9E41625-C048-42A6-8BA6-86D8FF15830A}" destId="{434E2064-0147-4E37-9C2E-DDBC6084F981}" srcOrd="0" destOrd="0" presId="urn:microsoft.com/office/officeart/2005/8/layout/balance1"/>
    <dgm:cxn modelId="{512573AE-425A-4BCA-AC54-45C5049F2DC8}" type="presParOf" srcId="{E9E41625-C048-42A6-8BA6-86D8FF15830A}" destId="{DAC7E7C0-8E6B-4BE0-9D67-B3C455B9CFB7}" srcOrd="1" destOrd="0" presId="urn:microsoft.com/office/officeart/2005/8/layout/balance1"/>
    <dgm:cxn modelId="{1EBDEAEE-F1A0-42FC-B211-BE1F7D99BCCC}" type="presParOf" srcId="{7CBDDB78-6897-4F84-955E-B7CB60CC71FD}" destId="{2C560310-5349-4C44-BBB1-2B354D3E7306}" srcOrd="2" destOrd="0" presId="urn:microsoft.com/office/officeart/2005/8/layout/balance1"/>
    <dgm:cxn modelId="{0675206A-1115-42BC-97F7-01AFAE425843}" type="presParOf" srcId="{2C560310-5349-4C44-BBB1-2B354D3E7306}" destId="{CAE75F07-914B-4F84-ABF5-AB37010C2B8A}" srcOrd="0" destOrd="0" presId="urn:microsoft.com/office/officeart/2005/8/layout/balance1"/>
    <dgm:cxn modelId="{D9330DA3-5FF0-432B-A33E-06C97276BB6B}" type="presParOf" srcId="{2C560310-5349-4C44-BBB1-2B354D3E7306}" destId="{249AC2C1-AA09-4CAB-B7AF-D16BCA949AB6}" srcOrd="1" destOrd="0" presId="urn:microsoft.com/office/officeart/2005/8/layout/balance1"/>
    <dgm:cxn modelId="{8D4F80EE-9058-47E3-B87D-D21AB4BAD8B5}" type="presParOf" srcId="{2C560310-5349-4C44-BBB1-2B354D3E7306}" destId="{9DCD245C-4359-4FCD-AEAC-AD8B97F527E6}" srcOrd="2" destOrd="0" presId="urn:microsoft.com/office/officeart/2005/8/layout/balance1"/>
    <dgm:cxn modelId="{DF13B7BC-A4E3-44BA-B2B9-EF6616E8493A}" type="presParOf" srcId="{2C560310-5349-4C44-BBB1-2B354D3E7306}" destId="{8F32E658-B8D8-4C97-847E-CCFBC82BFEA5}" srcOrd="3" destOrd="0" presId="urn:microsoft.com/office/officeart/2005/8/layout/balance1"/>
    <dgm:cxn modelId="{81E3CE5B-2E8E-42CB-97F4-777428786719}" type="presParOf" srcId="{2C560310-5349-4C44-BBB1-2B354D3E7306}" destId="{D086B6AE-B799-4B77-A9C8-F937D0CC4E31}" srcOrd="4" destOrd="0" presId="urn:microsoft.com/office/officeart/2005/8/layout/balance1"/>
    <dgm:cxn modelId="{1F6218EB-0727-474C-9B7E-DA3C7500B097}" type="presParOf" srcId="{2C560310-5349-4C44-BBB1-2B354D3E7306}" destId="{8AB031ED-24DA-4BB2-ADB8-66B7592BABFB}" srcOrd="5" destOrd="0" presId="urn:microsoft.com/office/officeart/2005/8/layout/balance1"/>
    <dgm:cxn modelId="{B70C5159-1974-4B26-84C0-8B0833BC4D16}" type="presParOf" srcId="{2C560310-5349-4C44-BBB1-2B354D3E7306}" destId="{334743DF-A734-4E65-92E0-4BDC0A214C71}" srcOrd="6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C280DE-08AE-49AA-BE3B-1A95081097BD}">
      <dsp:nvSpPr>
        <dsp:cNvPr id="0" name=""/>
        <dsp:cNvSpPr/>
      </dsp:nvSpPr>
      <dsp:spPr>
        <a:xfrm>
          <a:off x="3543299" y="1814458"/>
          <a:ext cx="2506910" cy="4350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7541"/>
              </a:lnTo>
              <a:lnTo>
                <a:pt x="2506910" y="217541"/>
              </a:lnTo>
              <a:lnTo>
                <a:pt x="2506910" y="43508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A9F959-A1AE-4E9F-8FE4-50F87887FAFF}">
      <dsp:nvSpPr>
        <dsp:cNvPr id="0" name=""/>
        <dsp:cNvSpPr/>
      </dsp:nvSpPr>
      <dsp:spPr>
        <a:xfrm>
          <a:off x="3497579" y="1814458"/>
          <a:ext cx="91440" cy="43508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508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654F36-3A26-4B81-A27B-7C2C6A41C89D}">
      <dsp:nvSpPr>
        <dsp:cNvPr id="0" name=""/>
        <dsp:cNvSpPr/>
      </dsp:nvSpPr>
      <dsp:spPr>
        <a:xfrm>
          <a:off x="1036389" y="1814458"/>
          <a:ext cx="2506910" cy="435083"/>
        </a:xfrm>
        <a:custGeom>
          <a:avLst/>
          <a:gdLst/>
          <a:ahLst/>
          <a:cxnLst/>
          <a:rect l="0" t="0" r="0" b="0"/>
          <a:pathLst>
            <a:path>
              <a:moveTo>
                <a:pt x="2506910" y="0"/>
              </a:moveTo>
              <a:lnTo>
                <a:pt x="2506910" y="217541"/>
              </a:lnTo>
              <a:lnTo>
                <a:pt x="0" y="217541"/>
              </a:lnTo>
              <a:lnTo>
                <a:pt x="0" y="43508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81E23F-EB79-4F63-8EE1-5AFFBFE35791}">
      <dsp:nvSpPr>
        <dsp:cNvPr id="0" name=""/>
        <dsp:cNvSpPr/>
      </dsp:nvSpPr>
      <dsp:spPr>
        <a:xfrm>
          <a:off x="2507386" y="778544"/>
          <a:ext cx="2071827" cy="1035913"/>
        </a:xfrm>
        <a:prstGeom prst="roundRect">
          <a:avLst/>
        </a:prstGeom>
        <a:solidFill>
          <a:srgbClr val="16377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i="0" kern="1200" baseline="0" dirty="0"/>
            <a:t>HRM Activities</a:t>
          </a:r>
        </a:p>
      </dsp:txBody>
      <dsp:txXfrm>
        <a:off x="2557955" y="829113"/>
        <a:ext cx="1970689" cy="934775"/>
      </dsp:txXfrm>
    </dsp:sp>
    <dsp:sp modelId="{DFDB80C7-DEDC-432A-8078-1B9EA9712931}">
      <dsp:nvSpPr>
        <dsp:cNvPr id="0" name=""/>
        <dsp:cNvSpPr/>
      </dsp:nvSpPr>
      <dsp:spPr>
        <a:xfrm>
          <a:off x="475" y="2249541"/>
          <a:ext cx="2071827" cy="1035913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i="0" kern="1200" baseline="0" dirty="0"/>
            <a:t>Acquiring</a:t>
          </a:r>
        </a:p>
      </dsp:txBody>
      <dsp:txXfrm>
        <a:off x="51044" y="2300110"/>
        <a:ext cx="1970689" cy="934775"/>
      </dsp:txXfrm>
    </dsp:sp>
    <dsp:sp modelId="{0F7DEAF0-CC4C-4BAC-A37C-A0B1B5A8B248}">
      <dsp:nvSpPr>
        <dsp:cNvPr id="0" name=""/>
        <dsp:cNvSpPr/>
      </dsp:nvSpPr>
      <dsp:spPr>
        <a:xfrm>
          <a:off x="2507386" y="2249541"/>
          <a:ext cx="2071827" cy="1035913"/>
        </a:xfrm>
        <a:prstGeom prst="roundRect">
          <a:avLst/>
        </a:prstGeom>
        <a:solidFill>
          <a:srgbClr val="679F1D"/>
        </a:solidFill>
        <a:ln w="25400" cap="flat" cmpd="sng" algn="ctr">
          <a:solidFill>
            <a:srgbClr val="679F1D"/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i="0" kern="1200" baseline="0" dirty="0"/>
            <a:t>Maintaining</a:t>
          </a:r>
        </a:p>
      </dsp:txBody>
      <dsp:txXfrm>
        <a:off x="2557955" y="2300110"/>
        <a:ext cx="1970689" cy="934775"/>
      </dsp:txXfrm>
    </dsp:sp>
    <dsp:sp modelId="{E65C85A5-9522-47F2-ACAB-3918E5B679D2}">
      <dsp:nvSpPr>
        <dsp:cNvPr id="0" name=""/>
        <dsp:cNvSpPr/>
      </dsp:nvSpPr>
      <dsp:spPr>
        <a:xfrm>
          <a:off x="5014297" y="2249541"/>
          <a:ext cx="2071827" cy="1035913"/>
        </a:xfrm>
        <a:prstGeom prst="roundRect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i="0" kern="1200" baseline="0" dirty="0"/>
            <a:t>Developing</a:t>
          </a:r>
        </a:p>
      </dsp:txBody>
      <dsp:txXfrm>
        <a:off x="5064866" y="2300110"/>
        <a:ext cx="1970689" cy="9347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35A8BF-86A8-467B-839E-82D8844980AA}">
      <dsp:nvSpPr>
        <dsp:cNvPr id="0" name=""/>
        <dsp:cNvSpPr/>
      </dsp:nvSpPr>
      <dsp:spPr>
        <a:xfrm>
          <a:off x="0" y="514460"/>
          <a:ext cx="1937413" cy="1644360"/>
        </a:xfrm>
        <a:prstGeom prst="roundRect">
          <a:avLst/>
        </a:prstGeom>
        <a:solidFill>
          <a:srgbClr val="00709A"/>
        </a:solidFill>
        <a:ln w="25400" cap="flat" cmpd="sng" algn="ctr">
          <a:solidFill>
            <a:schemeClr val="bg1"/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Employment Applications</a:t>
          </a:r>
        </a:p>
      </dsp:txBody>
      <dsp:txXfrm>
        <a:off x="80271" y="594731"/>
        <a:ext cx="1776871" cy="1483818"/>
      </dsp:txXfrm>
    </dsp:sp>
    <dsp:sp modelId="{E2FFC0CE-8941-44F5-A6FA-A9746C8DF1B7}">
      <dsp:nvSpPr>
        <dsp:cNvPr id="0" name=""/>
        <dsp:cNvSpPr/>
      </dsp:nvSpPr>
      <dsp:spPr>
        <a:xfrm>
          <a:off x="2076017" y="514460"/>
          <a:ext cx="1937413" cy="1644360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bg1"/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Employment Tests</a:t>
          </a:r>
        </a:p>
      </dsp:txBody>
      <dsp:txXfrm>
        <a:off x="2156288" y="594731"/>
        <a:ext cx="1776871" cy="1483818"/>
      </dsp:txXfrm>
    </dsp:sp>
    <dsp:sp modelId="{C0BD2FDF-BC5C-4660-BA1B-5652EB0D60D3}">
      <dsp:nvSpPr>
        <dsp:cNvPr id="0" name=""/>
        <dsp:cNvSpPr/>
      </dsp:nvSpPr>
      <dsp:spPr>
        <a:xfrm>
          <a:off x="4158586" y="514460"/>
          <a:ext cx="1937413" cy="1644360"/>
        </a:xfrm>
        <a:prstGeom prst="roundRect">
          <a:avLst/>
        </a:prstGeom>
        <a:solidFill>
          <a:srgbClr val="679F1D"/>
        </a:solidFill>
        <a:ln w="25400" cap="flat" cmpd="sng" algn="ctr">
          <a:solidFill>
            <a:schemeClr val="bg1"/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Interviews</a:t>
          </a:r>
        </a:p>
      </dsp:txBody>
      <dsp:txXfrm>
        <a:off x="4238857" y="594731"/>
        <a:ext cx="1776871" cy="1483818"/>
      </dsp:txXfrm>
    </dsp:sp>
    <dsp:sp modelId="{7CF300C9-66AD-4583-BD90-98DBB428A0E1}">
      <dsp:nvSpPr>
        <dsp:cNvPr id="0" name=""/>
        <dsp:cNvSpPr/>
      </dsp:nvSpPr>
      <dsp:spPr>
        <a:xfrm>
          <a:off x="609362" y="2345875"/>
          <a:ext cx="2396825" cy="1463242"/>
        </a:xfrm>
        <a:prstGeom prst="roundRect">
          <a:avLst/>
        </a:prstGeom>
        <a:solidFill>
          <a:srgbClr val="EDC42F"/>
        </a:solidFill>
        <a:ln w="25400" cap="flat" cmpd="sng" algn="ctr">
          <a:solidFill>
            <a:schemeClr val="bg1"/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References</a:t>
          </a:r>
        </a:p>
      </dsp:txBody>
      <dsp:txXfrm>
        <a:off x="680792" y="2417305"/>
        <a:ext cx="2253965" cy="1320382"/>
      </dsp:txXfrm>
    </dsp:sp>
    <dsp:sp modelId="{0B913663-4A01-4EA0-8918-3D5A8E3FE054}">
      <dsp:nvSpPr>
        <dsp:cNvPr id="0" name=""/>
        <dsp:cNvSpPr/>
      </dsp:nvSpPr>
      <dsp:spPr>
        <a:xfrm>
          <a:off x="3148020" y="2345875"/>
          <a:ext cx="2338616" cy="1463242"/>
        </a:xfrm>
        <a:prstGeom prst="roundRect">
          <a:avLst/>
        </a:prstGeom>
        <a:solidFill>
          <a:srgbClr val="CC0066"/>
        </a:solidFill>
        <a:ln w="25400" cap="flat" cmpd="sng" algn="ctr">
          <a:solidFill>
            <a:schemeClr val="bg1"/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Assessment Centers</a:t>
          </a:r>
        </a:p>
      </dsp:txBody>
      <dsp:txXfrm>
        <a:off x="3219450" y="2417305"/>
        <a:ext cx="2195756" cy="13203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4E2064-0147-4E37-9C2E-DDBC6084F981}">
      <dsp:nvSpPr>
        <dsp:cNvPr id="0" name=""/>
        <dsp:cNvSpPr/>
      </dsp:nvSpPr>
      <dsp:spPr>
        <a:xfrm>
          <a:off x="105514" y="254980"/>
          <a:ext cx="1645920" cy="914400"/>
        </a:xfrm>
        <a:prstGeom prst="roundRect">
          <a:avLst>
            <a:gd name="adj" fmla="val 10000"/>
          </a:avLst>
        </a:prstGeom>
        <a:solidFill>
          <a:srgbClr val="CC0066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bg1"/>
              </a:solidFill>
              <a:ea typeface="+mn-ea"/>
              <a:cs typeface="+mn-cs"/>
            </a:rPr>
            <a:t>Advantages</a:t>
          </a:r>
          <a:endParaRPr lang="en-US" sz="1600" kern="1200" dirty="0">
            <a:solidFill>
              <a:schemeClr val="bg1"/>
            </a:solidFill>
          </a:endParaRPr>
        </a:p>
      </dsp:txBody>
      <dsp:txXfrm>
        <a:off x="132296" y="281762"/>
        <a:ext cx="1592356" cy="860836"/>
      </dsp:txXfrm>
    </dsp:sp>
    <dsp:sp modelId="{DAC7E7C0-8E6B-4BE0-9D67-B3C455B9CFB7}">
      <dsp:nvSpPr>
        <dsp:cNvPr id="0" name=""/>
        <dsp:cNvSpPr/>
      </dsp:nvSpPr>
      <dsp:spPr>
        <a:xfrm>
          <a:off x="2460092" y="254980"/>
          <a:ext cx="1645920" cy="914400"/>
        </a:xfrm>
        <a:prstGeom prst="roundRect">
          <a:avLst>
            <a:gd name="adj" fmla="val 10000"/>
          </a:avLst>
        </a:prstGeom>
        <a:solidFill>
          <a:srgbClr val="CC0066"/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bg1"/>
              </a:solidFill>
              <a:ea typeface="+mn-ea"/>
              <a:cs typeface="+mn-cs"/>
            </a:rPr>
            <a:t>Disadvantages</a:t>
          </a:r>
        </a:p>
      </dsp:txBody>
      <dsp:txXfrm>
        <a:off x="2486874" y="281762"/>
        <a:ext cx="1592356" cy="860836"/>
      </dsp:txXfrm>
    </dsp:sp>
    <dsp:sp modelId="{249AC2C1-AA09-4CAB-B7AF-D16BCA949AB6}">
      <dsp:nvSpPr>
        <dsp:cNvPr id="0" name=""/>
        <dsp:cNvSpPr/>
      </dsp:nvSpPr>
      <dsp:spPr>
        <a:xfrm>
          <a:off x="1828801" y="3967845"/>
          <a:ext cx="914397" cy="522517"/>
        </a:xfrm>
        <a:prstGeom prst="triangle">
          <a:avLst/>
        </a:prstGeom>
        <a:solidFill>
          <a:schemeClr val="tx1"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CD245C-4359-4FCD-AEAC-AD8B97F527E6}">
      <dsp:nvSpPr>
        <dsp:cNvPr id="0" name=""/>
        <dsp:cNvSpPr/>
      </dsp:nvSpPr>
      <dsp:spPr>
        <a:xfrm rot="21360000">
          <a:off x="227971" y="3706627"/>
          <a:ext cx="4116056" cy="287822"/>
        </a:xfrm>
        <a:prstGeom prst="rect">
          <a:avLst/>
        </a:prstGeom>
        <a:solidFill>
          <a:schemeClr val="tx1"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32E658-B8D8-4C97-847E-CCFBC82BFEA5}">
      <dsp:nvSpPr>
        <dsp:cNvPr id="0" name=""/>
        <dsp:cNvSpPr/>
      </dsp:nvSpPr>
      <dsp:spPr>
        <a:xfrm rot="21360000">
          <a:off x="230426" y="2986999"/>
          <a:ext cx="1642267" cy="765129"/>
        </a:xfrm>
        <a:prstGeom prst="round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Allow companies to meet diverse employee needs</a:t>
          </a:r>
        </a:p>
      </dsp:txBody>
      <dsp:txXfrm>
        <a:off x="267777" y="3024350"/>
        <a:ext cx="1567565" cy="690427"/>
      </dsp:txXfrm>
    </dsp:sp>
    <dsp:sp modelId="{D086B6AE-B799-4B77-A9C8-F937D0CC4E31}">
      <dsp:nvSpPr>
        <dsp:cNvPr id="0" name=""/>
        <dsp:cNvSpPr/>
      </dsp:nvSpPr>
      <dsp:spPr>
        <a:xfrm rot="21360000">
          <a:off x="170990" y="2164039"/>
          <a:ext cx="1642267" cy="765129"/>
        </a:xfrm>
        <a:prstGeom prst="round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Can help companies contain costs in the long run</a:t>
          </a:r>
        </a:p>
      </dsp:txBody>
      <dsp:txXfrm>
        <a:off x="208341" y="2201390"/>
        <a:ext cx="1567565" cy="690427"/>
      </dsp:txXfrm>
    </dsp:sp>
    <dsp:sp modelId="{8AB031ED-24DA-4BB2-ADB8-66B7592BABFB}">
      <dsp:nvSpPr>
        <dsp:cNvPr id="0" name=""/>
        <dsp:cNvSpPr/>
      </dsp:nvSpPr>
      <dsp:spPr>
        <a:xfrm rot="21360000">
          <a:off x="111554" y="1359367"/>
          <a:ext cx="1642267" cy="765129"/>
        </a:xfrm>
        <a:prstGeom prst="round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Help the organization be perceived as employee-friendly</a:t>
          </a:r>
        </a:p>
      </dsp:txBody>
      <dsp:txXfrm>
        <a:off x="148905" y="1396718"/>
        <a:ext cx="1567565" cy="690427"/>
      </dsp:txXfrm>
    </dsp:sp>
    <dsp:sp modelId="{334743DF-A734-4E65-92E0-4BDC0A214C71}">
      <dsp:nvSpPr>
        <dsp:cNvPr id="0" name=""/>
        <dsp:cNvSpPr/>
      </dsp:nvSpPr>
      <dsp:spPr>
        <a:xfrm rot="21360000">
          <a:off x="2585006" y="2822407"/>
          <a:ext cx="1642267" cy="765129"/>
        </a:xfrm>
        <a:prstGeom prst="round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High costs to administer the plans</a:t>
          </a:r>
        </a:p>
      </dsp:txBody>
      <dsp:txXfrm>
        <a:off x="2622357" y="2859758"/>
        <a:ext cx="1567565" cy="6904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52EE4F1B-DBE0-4F1E-B412-49CA4B7A27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0302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AFE087C7-FDD8-4C89-8735-B20DA0D4D5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28723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hrm.org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astd.org/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BqVBDXqf2vk" TargetMode="External"/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" TargetMode="External"/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www.youtube.com/watch?v=fbp-zwNp-qg" TargetMode="External"/><Relationship Id="rId5" Type="http://schemas.openxmlformats.org/officeDocument/2006/relationships/hyperlink" Target="http://www.youtube.com/watch?v=YE6zqBAYQr0" TargetMode="External"/><Relationship Id="rId4" Type="http://schemas.openxmlformats.org/officeDocument/2006/relationships/hyperlink" Target="http://www.youtube.com/watch?v=Y3UETIwTy70" TargetMode="Externa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Additional Resources:</a:t>
            </a:r>
          </a:p>
          <a:p>
            <a:pPr marL="171450" indent="-171450">
              <a:lnSpc>
                <a:spcPts val="3360"/>
              </a:lnSpc>
              <a:spcBef>
                <a:spcPts val="1472"/>
              </a:spcBef>
              <a:buFont typeface="Arial" panose="020B0604020202020204" pitchFamily="34" charset="0"/>
              <a:buChar char="•"/>
            </a:pPr>
            <a:r>
              <a:rPr lang="en-US" dirty="0"/>
              <a:t>The Society for Human Resource Management is an excellent source of general information about HRM   </a:t>
            </a:r>
            <a:r>
              <a:rPr lang="en-US" dirty="0">
                <a:hlinkClick r:id="rId3"/>
              </a:rPr>
              <a:t>http://www.shrm.org</a:t>
            </a:r>
            <a:r>
              <a:rPr lang="en-US" dirty="0"/>
              <a:t> </a:t>
            </a:r>
          </a:p>
          <a:p>
            <a:pPr marL="171450" indent="-171450">
              <a:lnSpc>
                <a:spcPts val="3360"/>
              </a:lnSpc>
              <a:spcBef>
                <a:spcPts val="1472"/>
              </a:spcBef>
              <a:buFont typeface="Arial" panose="020B0604020202020204" pitchFamily="34" charset="0"/>
              <a:buChar char="•"/>
            </a:pPr>
            <a:r>
              <a:rPr lang="en-US" dirty="0"/>
              <a:t>The American Society for Training and Development is an example of an excellent source of information for more specialized areas of HRM   </a:t>
            </a:r>
            <a:r>
              <a:rPr lang="en-US" dirty="0">
                <a:hlinkClick r:id="rId4"/>
              </a:rPr>
              <a:t>http://www.astd.org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E087C7-FDD8-4C89-8735-B20DA0D4D5C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6148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191F679-96BA-486E-9C1E-2F2572FC7299}" type="slidenum">
              <a:rPr lang="en-US" sz="1200">
                <a:latin typeface="Arial" charset="0"/>
              </a:rPr>
              <a:pPr algn="r"/>
              <a:t>5</a:t>
            </a:fld>
            <a:endParaRPr lang="en-US" sz="1200" dirty="0">
              <a:latin typeface="Arial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5A71AA1-837A-403C-A05C-0F4E14F0A9B1}" type="slidenum">
              <a:rPr lang="en-US" sz="1200">
                <a:latin typeface="Arial" charset="0"/>
              </a:rPr>
              <a:pPr algn="r"/>
              <a:t>8</a:t>
            </a:fld>
            <a:endParaRPr lang="en-US" sz="1200" dirty="0">
              <a:latin typeface="Arial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u="sng" dirty="0">
              <a:latin typeface="Times New Roman" pitchFamily="18" charset="0"/>
            </a:endParaRPr>
          </a:p>
          <a:p>
            <a:pPr eaLnBrk="1" hangingPunct="1"/>
            <a:endParaRPr lang="en-US" u="sng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u="none" dirty="0">
                <a:latin typeface="Times New Roman" pitchFamily="18" charset="0"/>
              </a:rPr>
              <a:t>Additional resources:</a:t>
            </a:r>
          </a:p>
          <a:p>
            <a:pPr eaLnBrk="1" hangingPunct="1"/>
            <a:endParaRPr lang="en-US" u="sng" dirty="0">
              <a:latin typeface="Times New Roman" pitchFamily="18" charset="0"/>
            </a:endParaRPr>
          </a:p>
          <a:p>
            <a:pPr eaLnBrk="1" hangingPunct="1"/>
            <a:r>
              <a:rPr lang="en-US" u="none" dirty="0">
                <a:latin typeface="Times New Roman" pitchFamily="18" charset="0"/>
              </a:rPr>
              <a:t>Refer</a:t>
            </a:r>
            <a:r>
              <a:rPr lang="en-US" u="none" baseline="0" dirty="0">
                <a:latin typeface="Times New Roman" pitchFamily="18" charset="0"/>
              </a:rPr>
              <a:t> to the New York Times feature discussing diversity initiatives in large companies: </a:t>
            </a:r>
            <a:r>
              <a:rPr lang="en-US" u="sng" baseline="0" dirty="0">
                <a:latin typeface="Times New Roman" pitchFamily="18" charset="0"/>
              </a:rPr>
              <a:t>http://www.nytimes.com/marketing/jobmarket/diversity/</a:t>
            </a:r>
          </a:p>
          <a:p>
            <a:pPr eaLnBrk="1" hangingPunct="1"/>
            <a:endParaRPr lang="en-US" u="none" baseline="0" dirty="0">
              <a:latin typeface="Times New Roman" pitchFamily="18" charset="0"/>
            </a:endParaRPr>
          </a:p>
          <a:p>
            <a:pPr eaLnBrk="1" hangingPunct="1"/>
            <a:r>
              <a:rPr lang="en-US" u="none" baseline="0" dirty="0">
                <a:latin typeface="Times New Roman" pitchFamily="18" charset="0"/>
              </a:rPr>
              <a:t>Refer to the feature Diversity in the Classroom to get an insight into the diversity of the future workforce: </a:t>
            </a:r>
            <a:r>
              <a:rPr lang="en-US" u="sng" baseline="0" dirty="0">
                <a:latin typeface="Times New Roman" pitchFamily="18" charset="0"/>
              </a:rPr>
              <a:t>http://projects.nytimes.com/immigration/enrollment</a:t>
            </a:r>
          </a:p>
          <a:p>
            <a:pPr eaLnBrk="1" hangingPunct="1"/>
            <a:endParaRPr lang="en-US" u="sng" baseline="0" dirty="0">
              <a:latin typeface="Times New Roman" pitchFamily="18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u="none" dirty="0">
                <a:latin typeface="Times New Roman" pitchFamily="18" charset="0"/>
              </a:rPr>
              <a:t>Explore how</a:t>
            </a:r>
            <a:r>
              <a:rPr lang="en-US" u="none" baseline="0" dirty="0">
                <a:latin typeface="Times New Roman" pitchFamily="18" charset="0"/>
              </a:rPr>
              <a:t> one company handled the challenges of diversity in “</a:t>
            </a:r>
            <a:r>
              <a:rPr lang="en-US" b="1" u="none" dirty="0"/>
              <a:t>The </a:t>
            </a:r>
            <a:r>
              <a:rPr lang="en-US" b="1" dirty="0"/>
              <a:t>Challenge of Managing a Diverse Workplace” </a:t>
            </a:r>
            <a:r>
              <a:rPr lang="en-US" u="sng" baseline="0" dirty="0">
                <a:latin typeface="Times New Roman" pitchFamily="18" charset="0"/>
              </a:rPr>
              <a:t>http://www.hcareers.com/us/resourcecenter/tabid/306/articleid/821/default.aspx</a:t>
            </a:r>
            <a:endParaRPr lang="en-US" u="sng" dirty="0">
              <a:latin typeface="Times New Roman" pitchFamily="18" charset="0"/>
            </a:endParaRPr>
          </a:p>
          <a:p>
            <a:pPr eaLnBrk="1" hangingPunct="1"/>
            <a:endParaRPr lang="en-US" u="sng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u="sng" dirty="0">
                <a:latin typeface="Times New Roman" pitchFamily="18" charset="0"/>
              </a:rPr>
              <a:t>Additional Resources:</a:t>
            </a:r>
          </a:p>
          <a:p>
            <a:pPr eaLnBrk="1" hangingPunct="1"/>
            <a:endParaRPr lang="en-US" u="sng" dirty="0">
              <a:latin typeface="Times New Roman" pitchFamily="18" charset="0"/>
            </a:endParaRPr>
          </a:p>
          <a:p>
            <a:pPr eaLnBrk="1" hangingPunct="1"/>
            <a:r>
              <a:rPr lang="en-US" b="0" u="none" dirty="0">
                <a:latin typeface="Times New Roman" pitchFamily="18" charset="0"/>
              </a:rPr>
              <a:t>Read</a:t>
            </a:r>
            <a:r>
              <a:rPr lang="en-US" b="0" u="none" baseline="0" dirty="0">
                <a:latin typeface="Times New Roman" pitchFamily="18" charset="0"/>
              </a:rPr>
              <a:t> about new trends in recruiting at: </a:t>
            </a:r>
            <a:r>
              <a:rPr lang="en-US" u="sng" baseline="0" dirty="0">
                <a:latin typeface="Times New Roman" pitchFamily="18" charset="0"/>
              </a:rPr>
              <a:t>http://thenextweb.com/entrepreneur/2012/11/04/the-future-of-recruiting-in-the-technology-industry/</a:t>
            </a:r>
          </a:p>
          <a:p>
            <a:pPr eaLnBrk="1" hangingPunct="1"/>
            <a:endParaRPr lang="en-US" u="sng" baseline="0" dirty="0">
              <a:latin typeface="Times New Roman" pitchFamily="18" charset="0"/>
            </a:endParaRPr>
          </a:p>
          <a:p>
            <a:pPr eaLnBrk="1" hangingPunct="1"/>
            <a:endParaRPr lang="en-US" u="sng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u="sng" dirty="0">
                <a:latin typeface="Times New Roman" pitchFamily="18" charset="0"/>
              </a:rPr>
              <a:t>Additional Resources:</a:t>
            </a:r>
          </a:p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r>
              <a:rPr lang="en-US" dirty="0">
                <a:latin typeface="Times New Roman" pitchFamily="18" charset="0"/>
              </a:rPr>
              <a:t>How does compensation impact</a:t>
            </a:r>
            <a:r>
              <a:rPr lang="en-US" baseline="0" dirty="0">
                <a:latin typeface="Times New Roman" pitchFamily="18" charset="0"/>
              </a:rPr>
              <a:t> performance? Watch a video that explores this question: http://www.youtube.com/watch?v=dgKKPQiRRag</a:t>
            </a:r>
            <a:endParaRPr lang="en-US" dirty="0">
              <a:latin typeface="Times New Roman" pitchFamily="18" charset="0"/>
            </a:endParaRPr>
          </a:p>
          <a:p>
            <a:pPr eaLnBrk="1" hangingPunct="1"/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BC048E-602B-4A1B-91FE-9923861A0756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3058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u="sng" dirty="0">
                <a:latin typeface="Times New Roman" pitchFamily="18" charset="0"/>
              </a:rPr>
              <a:t>Additional</a:t>
            </a:r>
            <a:r>
              <a:rPr lang="en-US" u="sng" baseline="0" dirty="0">
                <a:latin typeface="Times New Roman" pitchFamily="18" charset="0"/>
              </a:rPr>
              <a:t> resources:</a:t>
            </a:r>
          </a:p>
          <a:p>
            <a:pPr eaLnBrk="1" hangingPunct="1"/>
            <a:endParaRPr lang="en-US" u="sng" baseline="0" dirty="0">
              <a:latin typeface="Times New Roman" pitchFamily="18" charset="0"/>
            </a:endParaRPr>
          </a:p>
          <a:p>
            <a:pPr eaLnBrk="1" hangingPunct="1"/>
            <a:r>
              <a:rPr lang="en-US" u="none" baseline="0" dirty="0">
                <a:latin typeface="Times New Roman" pitchFamily="18" charset="0"/>
              </a:rPr>
              <a:t>Watch a video on the challenges and solutions related to comparable worth at </a:t>
            </a:r>
            <a:r>
              <a:rPr lang="en-US" u="sng" baseline="0" dirty="0">
                <a:latin typeface="Times New Roman" pitchFamily="18" charset="0"/>
              </a:rPr>
              <a:t>http://www.youtube.com/watch?v=VeraE8NhOIM</a:t>
            </a:r>
          </a:p>
          <a:p>
            <a:pPr eaLnBrk="1" hangingPunct="1"/>
            <a:endParaRPr lang="en-US" u="sng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Times New Roman" pitchFamily="18" charset="0"/>
              </a:rPr>
              <a:t>Additional Resources:</a:t>
            </a:r>
          </a:p>
          <a:p>
            <a:pPr eaLnBrk="1" hangingPunct="1"/>
            <a:endParaRPr lang="en-US" dirty="0">
              <a:latin typeface="Times New Roman" pitchFamily="18" charset="0"/>
            </a:endParaRPr>
          </a:p>
          <a:p>
            <a:pPr marL="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Times New Roman" pitchFamily="18" charset="0"/>
              </a:rPr>
              <a:t>Watch a video</a:t>
            </a:r>
            <a:r>
              <a:rPr lang="en-US" baseline="0" dirty="0">
                <a:latin typeface="Times New Roman" pitchFamily="18" charset="0"/>
              </a:rPr>
              <a:t> on the k</a:t>
            </a:r>
            <a:r>
              <a:rPr lang="en-US" sz="2400" dirty="0"/>
              <a:t>eys to effective performance appraisals </a:t>
            </a:r>
            <a:r>
              <a:rPr lang="en-US" sz="2400" dirty="0">
                <a:hlinkClick r:id="rId3"/>
              </a:rPr>
              <a:t>http://www.youtube.com/watch?v=BqVBDXqf2vk</a:t>
            </a:r>
            <a:endParaRPr lang="en-US" sz="2400" dirty="0"/>
          </a:p>
          <a:p>
            <a:pPr eaLnBrk="1" hangingPunct="1"/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Times New Roman" pitchFamily="18" charset="0"/>
              </a:rPr>
              <a:t>Internet</a:t>
            </a:r>
            <a:r>
              <a:rPr lang="en-US" baseline="0" dirty="0">
                <a:latin typeface="Times New Roman" pitchFamily="18" charset="0"/>
              </a:rPr>
              <a:t> Resources:</a:t>
            </a:r>
          </a:p>
          <a:p>
            <a:pPr marL="0" indent="0">
              <a:buNone/>
            </a:pPr>
            <a:r>
              <a:rPr lang="en-US" dirty="0"/>
              <a:t>Watch videos about various performance appraisal techniques and feedback approaches at </a:t>
            </a:r>
            <a:r>
              <a:rPr lang="en-US" dirty="0">
                <a:hlinkClick r:id="rId3"/>
              </a:rPr>
              <a:t>http://www.youtube.com/</a:t>
            </a:r>
            <a:endParaRPr lang="en-US" dirty="0"/>
          </a:p>
          <a:p>
            <a:pPr lvl="1">
              <a:spcBef>
                <a:spcPts val="1776"/>
              </a:spcBef>
            </a:pPr>
            <a:r>
              <a:rPr lang="en-US" sz="2400" dirty="0"/>
              <a:t>Having the Performance Evaluation Discussion: </a:t>
            </a:r>
            <a:r>
              <a:rPr lang="en-US" sz="2400" dirty="0">
                <a:hlinkClick r:id="rId4"/>
              </a:rPr>
              <a:t>http://www.youtube.com/watch?v=Y3UETIwTy70</a:t>
            </a:r>
            <a:endParaRPr lang="en-US" sz="2400" dirty="0"/>
          </a:p>
          <a:p>
            <a:pPr lvl="1">
              <a:spcBef>
                <a:spcPts val="1776"/>
              </a:spcBef>
            </a:pPr>
            <a:r>
              <a:rPr lang="en-US" sz="2400" dirty="0"/>
              <a:t>The Importance of Performance Ratings </a:t>
            </a:r>
            <a:r>
              <a:rPr lang="en-US" sz="2400" dirty="0">
                <a:hlinkClick r:id="rId5"/>
              </a:rPr>
              <a:t>http://www.youtube.com/watch?v=YE6zqBAYQr0</a:t>
            </a:r>
            <a:endParaRPr lang="en-US" sz="2400" dirty="0"/>
          </a:p>
          <a:p>
            <a:pPr lvl="1">
              <a:spcBef>
                <a:spcPts val="1776"/>
              </a:spcBef>
            </a:pPr>
            <a:r>
              <a:rPr lang="en-US" sz="2400" dirty="0"/>
              <a:t>How to Give Constructive Criticism </a:t>
            </a:r>
            <a:r>
              <a:rPr lang="en-US" sz="2400" dirty="0">
                <a:hlinkClick r:id="rId6"/>
              </a:rPr>
              <a:t>http://www.youtube.com/watch?v=fbp-zwNp-qg</a:t>
            </a:r>
            <a:endParaRPr lang="en-US" sz="2400" dirty="0"/>
          </a:p>
          <a:p>
            <a:pPr eaLnBrk="1" hangingPunct="1"/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/>
              <a:t>Additional Resources:</a:t>
            </a:r>
          </a:p>
          <a:p>
            <a:endParaRPr lang="en-US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u="none" dirty="0"/>
              <a:t>Read more about the ambiguities of reasonable accommodation in </a:t>
            </a:r>
            <a:r>
              <a:rPr lang="en-US" b="1" dirty="0"/>
              <a:t>What Isn't a Reasonable Accommodation?</a:t>
            </a:r>
            <a:r>
              <a:rPr lang="en-US" b="0" baseline="0" dirty="0"/>
              <a:t> at </a:t>
            </a:r>
            <a:r>
              <a:rPr lang="en-US" u="sng" dirty="0"/>
              <a:t>http://www.workforce.com/article/20130109/BLOGS07/130109989/what-isnt-a-reasonable-accommodation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E087C7-FDD8-4C89-8735-B20DA0D4D5C6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930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gradFill>
          <a:gsLst>
            <a:gs pos="0">
              <a:srgbClr val="006600"/>
            </a:gs>
            <a:gs pos="39999">
              <a:srgbClr val="339933"/>
            </a:gs>
            <a:gs pos="70000">
              <a:srgbClr val="339966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67360"/>
            <a:ext cx="4495799" cy="57528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57800" y="1752600"/>
            <a:ext cx="3657600" cy="3124200"/>
          </a:xfrm>
        </p:spPr>
        <p:txBody>
          <a:bodyPr/>
          <a:lstStyle>
            <a:lvl1pPr>
              <a:defRPr sz="3200" b="1" i="0" spc="-100">
                <a:solidFill>
                  <a:schemeClr val="tx1"/>
                </a:solidFill>
                <a:latin typeface="+mj-lt"/>
                <a:cs typeface="Arial Black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0" y="518160"/>
            <a:ext cx="1676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0" i="0" spc="-51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/>
                <a:cs typeface="Lucida Sans"/>
              </a:rPr>
              <a:t>9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8077200" cy="990600"/>
          </a:xfrm>
          <a:gradFill>
            <a:gsLst>
              <a:gs pos="0">
                <a:srgbClr val="006600"/>
              </a:gs>
              <a:gs pos="72000">
                <a:srgbClr val="339933"/>
              </a:gs>
              <a:gs pos="100000">
                <a:srgbClr val="FFEBFA"/>
              </a:gs>
            </a:gsLst>
            <a:lin ang="5400000" scaled="0"/>
          </a:gradFill>
          <a:ln cap="rnd"/>
          <a:effectLst>
            <a:softEdge rad="63500"/>
          </a:effectLst>
        </p:spPr>
        <p:txBody>
          <a:bodyPr/>
          <a:lstStyle>
            <a:lvl1pPr>
              <a:defRPr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077200" cy="4800600"/>
          </a:xfrm>
        </p:spPr>
        <p:txBody>
          <a:bodyPr/>
          <a:lstStyle>
            <a:lvl1pPr>
              <a:lnSpc>
                <a:spcPct val="90000"/>
              </a:lnSpc>
              <a:buClr>
                <a:srgbClr val="006600"/>
              </a:buClr>
              <a:buSzPct val="100000"/>
              <a:defRPr/>
            </a:lvl1pPr>
            <a:lvl2pPr>
              <a:lnSpc>
                <a:spcPct val="90000"/>
              </a:lnSpc>
              <a:buClr>
                <a:srgbClr val="FFCC00"/>
              </a:buClr>
              <a:defRPr sz="2400"/>
            </a:lvl2pPr>
            <a:lvl3pPr marL="1143000" indent="-228600">
              <a:buClr>
                <a:srgbClr val="7030A0"/>
              </a:buClr>
              <a:buFont typeface="Wingdings" panose="05000000000000000000" pitchFamily="2" charset="2"/>
              <a:buChar char="§"/>
              <a:defRPr sz="20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ound Diagonal Corner Rectangle 3"/>
          <p:cNvSpPr/>
          <p:nvPr userDrawn="1"/>
        </p:nvSpPr>
        <p:spPr>
          <a:xfrm>
            <a:off x="152400" y="152400"/>
            <a:ext cx="8915400" cy="6629400"/>
          </a:xfrm>
          <a:prstGeom prst="round2DiagRect">
            <a:avLst/>
          </a:prstGeom>
          <a:noFill/>
          <a:ln w="444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00600"/>
          </a:xfrm>
        </p:spPr>
        <p:txBody>
          <a:bodyPr/>
          <a:lstStyle>
            <a:lvl1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SzPct val="80000"/>
              <a:buFont typeface="Wingdings" pitchFamily="2" charset="2"/>
              <a:buChar char="§"/>
              <a:tabLst/>
              <a:defRPr sz="2800"/>
            </a:lvl1pPr>
            <a:lvl2pPr marL="742950" marR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000"/>
              </a:buClr>
              <a:buSzTx/>
              <a:buFont typeface="Arial" charset="0"/>
              <a:buChar char="•"/>
              <a:tabLst/>
              <a:defRPr sz="2400"/>
            </a:lvl2pPr>
            <a:lvl3pPr marL="11430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030A0"/>
              </a:buClr>
              <a:buSzPct val="100000"/>
              <a:buFont typeface="Wingdings" panose="05000000000000000000" pitchFamily="2" charset="2"/>
              <a:buChar char="§"/>
              <a:tabLst/>
              <a:defRPr sz="2000"/>
            </a:lvl3pPr>
            <a:lvl4pPr marL="16002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-"/>
              <a:tabLst/>
              <a:defRPr sz="1800"/>
            </a:lvl4pPr>
            <a:lvl5pPr marL="20574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tabLst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ound Diagonal Corner Rectangle 5"/>
          <p:cNvSpPr/>
          <p:nvPr userDrawn="1"/>
        </p:nvSpPr>
        <p:spPr>
          <a:xfrm>
            <a:off x="152400" y="152400"/>
            <a:ext cx="8915400" cy="6629400"/>
          </a:xfrm>
          <a:prstGeom prst="round2DiagRect">
            <a:avLst/>
          </a:prstGeom>
          <a:noFill/>
          <a:ln w="444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8077200" cy="990600"/>
          </a:xfrm>
          <a:gradFill>
            <a:gsLst>
              <a:gs pos="0">
                <a:srgbClr val="006600"/>
              </a:gs>
              <a:gs pos="72000">
                <a:srgbClr val="339933"/>
              </a:gs>
              <a:gs pos="100000">
                <a:srgbClr val="FFEBFA"/>
              </a:gs>
            </a:gsLst>
            <a:lin ang="5400000" scaled="0"/>
          </a:gradFill>
          <a:ln cap="rnd"/>
          <a:effectLst>
            <a:softEdge rad="63500"/>
          </a:effectLst>
        </p:spPr>
        <p:txBody>
          <a:bodyPr/>
          <a:lstStyle>
            <a:lvl1pPr>
              <a:defRPr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6838"/>
            <a:ext cx="9144000" cy="9699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95400"/>
            <a:ext cx="7772400" cy="2514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962400"/>
            <a:ext cx="7772400" cy="2514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0" y="6629400"/>
            <a:ext cx="5410200" cy="2286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239000" y="6629400"/>
            <a:ext cx="1905000" cy="2286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en-US"/>
              <a:t>3 | </a:t>
            </a:r>
            <a:fld id="{6ECB567D-B4B2-4E9F-A8F4-7357454A8FE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ride12eCE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924800" cy="4525963"/>
          </a:xfrm>
        </p:spPr>
        <p:txBody>
          <a:bodyPr/>
          <a:lstStyle>
            <a:lvl1pPr>
              <a:lnSpc>
                <a:spcPct val="90000"/>
              </a:lnSpc>
              <a:buClr>
                <a:srgbClr val="163776"/>
              </a:buClr>
              <a:buSzPct val="100000"/>
              <a:defRPr/>
            </a:lvl1pPr>
            <a:lvl2pPr>
              <a:lnSpc>
                <a:spcPct val="90000"/>
              </a:lnSpc>
              <a:buClr>
                <a:srgbClr val="FF6600"/>
              </a:buClr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4"/>
          <p:cNvSpPr txBox="1">
            <a:spLocks noGrp="1"/>
          </p:cNvSpPr>
          <p:nvPr/>
        </p:nvSpPr>
        <p:spPr>
          <a:xfrm>
            <a:off x="1066800" y="6629400"/>
            <a:ext cx="7696200" cy="2286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defRPr/>
            </a:pPr>
            <a:r>
              <a:rPr lang="en-US" sz="900" b="0" i="0" kern="0" spc="0" dirty="0">
                <a:solidFill>
                  <a:schemeClr val="bg2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Copyright ©2015 Cengage Learning. All Rights Reserved. May not be scanned, copied or duplicated, or posted to a publicly accessible website, in whole or in part.</a:t>
            </a:r>
          </a:p>
        </p:txBody>
      </p:sp>
      <p:sp>
        <p:nvSpPr>
          <p:cNvPr id="9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229600" y="6492875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00000"/>
                </a:solidFill>
                <a:latin typeface="Arial Narrow Bold"/>
                <a:cs typeface="Arial Narrow Bold"/>
              </a:defRPr>
            </a:lvl1pPr>
          </a:lstStyle>
          <a:p>
            <a:r>
              <a:rPr lang="en-US" dirty="0">
                <a:solidFill>
                  <a:srgbClr val="2360AB">
                    <a:alpha val="62000"/>
                  </a:srgbClr>
                </a:solidFill>
              </a:rPr>
              <a:t>9 • </a:t>
            </a:r>
            <a:fld id="{EDFB93E4-638C-3348-855D-DC1780F5DC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34446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9" hidden="1"/>
          <p:cNvSpPr/>
          <p:nvPr/>
        </p:nvSpPr>
        <p:spPr>
          <a:xfrm>
            <a:off x="2971800" y="0"/>
            <a:ext cx="6172200" cy="152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cxnSp>
        <p:nvCxnSpPr>
          <p:cNvPr id="26" name="Straight Connector 25" hidden="1"/>
          <p:cNvCxnSpPr/>
          <p:nvPr/>
        </p:nvCxnSpPr>
        <p:spPr>
          <a:xfrm>
            <a:off x="0" y="6477000"/>
            <a:ext cx="9144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 hidden="1"/>
          <p:cNvSpPr/>
          <p:nvPr userDrawn="1"/>
        </p:nvSpPr>
        <p:spPr>
          <a:xfrm>
            <a:off x="2971800" y="0"/>
            <a:ext cx="6172200" cy="152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" name="Straight Connector 7" hidden="1"/>
          <p:cNvCxnSpPr/>
          <p:nvPr userDrawn="1"/>
        </p:nvCxnSpPr>
        <p:spPr>
          <a:xfrm>
            <a:off x="0" y="6477000"/>
            <a:ext cx="9144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4"/>
          <p:cNvSpPr txBox="1">
            <a:spLocks noGrp="1"/>
          </p:cNvSpPr>
          <p:nvPr userDrawn="1"/>
        </p:nvSpPr>
        <p:spPr>
          <a:xfrm>
            <a:off x="685800" y="6477000"/>
            <a:ext cx="7924800" cy="2286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Copyright ©2017</a:t>
            </a:r>
            <a:r>
              <a:rPr lang="en-US" sz="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 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3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778" r:id="rId9"/>
    <p:sldLayoutId id="2147483813" r:id="rId10"/>
  </p:sldLayoutIdLst>
  <p:transition spd="med">
    <p:wipe dir="r"/>
  </p:transition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6600"/>
        </a:buClr>
        <a:buSzPct val="80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CC00"/>
        </a:buClr>
        <a:buFont typeface="Arial" charset="0"/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7030A0"/>
        </a:buClr>
        <a:buSzPct val="100000"/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-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onlinesurvey.surveyshack.com/blog/bid/35060/The-5-Biggest-Performance-Appraisal-Errors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ytimes.com/2012/10/09/us/supreme-court-to-hear-case-on-affirmative-action.html?pagewanted=all&amp;_r=1&amp;" TargetMode="External"/><Relationship Id="rId2" Type="http://schemas.openxmlformats.org/officeDocument/2006/relationships/hyperlink" Target="http://www.ebony.com/news-views/affirmative-action-vs-white-privilege-119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inamerica.blogs.cnn.com/2012/10/10/affirmative-action-good-or-harmfu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6600"/>
            </a:gs>
            <a:gs pos="39999">
              <a:srgbClr val="339933"/>
            </a:gs>
            <a:gs pos="70000">
              <a:srgbClr val="339966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Attracting and Retaining the Best Employees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17410" name="Rectangle 9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458200" cy="5029200"/>
          </a:xfrm>
        </p:spPr>
        <p:txBody>
          <a:bodyPr/>
          <a:lstStyle/>
          <a:p>
            <a:pPr marL="914400" indent="-914400">
              <a:spcBef>
                <a:spcPts val="1176"/>
              </a:spcBef>
              <a:buNone/>
            </a:pPr>
            <a:r>
              <a:rPr lang="en-US" dirty="0">
                <a:solidFill>
                  <a:srgbClr val="009900"/>
                </a:solidFill>
              </a:rPr>
              <a:t>9-1</a:t>
            </a:r>
            <a:r>
              <a:rPr lang="en-US" dirty="0"/>
              <a:t>	Describe the major components of human resources management.</a:t>
            </a:r>
          </a:p>
          <a:p>
            <a:pPr marL="914400" indent="-914400">
              <a:spcBef>
                <a:spcPts val="1176"/>
              </a:spcBef>
              <a:buNone/>
            </a:pPr>
            <a:r>
              <a:rPr lang="en-US" dirty="0">
                <a:solidFill>
                  <a:srgbClr val="009900"/>
                </a:solidFill>
              </a:rPr>
              <a:t>9-2</a:t>
            </a:r>
            <a:r>
              <a:rPr lang="en-US" dirty="0"/>
              <a:t>	Identify the steps in human resources planning.</a:t>
            </a:r>
          </a:p>
          <a:p>
            <a:pPr marL="914400" indent="-914400">
              <a:spcBef>
                <a:spcPts val="1176"/>
              </a:spcBef>
              <a:buNone/>
            </a:pPr>
            <a:r>
              <a:rPr lang="en-US" dirty="0">
                <a:solidFill>
                  <a:srgbClr val="009900"/>
                </a:solidFill>
              </a:rPr>
              <a:t>9-3</a:t>
            </a:r>
            <a:r>
              <a:rPr lang="en-US" dirty="0"/>
              <a:t>	Describe cultural diversity and understand some of the challenges and opportunities associated with it.</a:t>
            </a:r>
          </a:p>
          <a:p>
            <a:pPr marL="914400" indent="-914400">
              <a:spcBef>
                <a:spcPts val="1176"/>
              </a:spcBef>
              <a:buNone/>
            </a:pPr>
            <a:r>
              <a:rPr lang="en-US" dirty="0">
                <a:solidFill>
                  <a:srgbClr val="009900"/>
                </a:solidFill>
              </a:rPr>
              <a:t>9-4</a:t>
            </a:r>
            <a:r>
              <a:rPr lang="en-US" dirty="0"/>
              <a:t>	Explain the objectives and uses of job analysis.</a:t>
            </a:r>
          </a:p>
          <a:p>
            <a:pPr marL="914400" indent="-914400">
              <a:spcBef>
                <a:spcPts val="1176"/>
              </a:spcBef>
              <a:buNone/>
            </a:pPr>
            <a:r>
              <a:rPr lang="en-US" dirty="0">
                <a:solidFill>
                  <a:srgbClr val="009900"/>
                </a:solidFill>
              </a:rPr>
              <a:t>9-5</a:t>
            </a:r>
            <a:r>
              <a:rPr lang="en-US" dirty="0"/>
              <a:t>	Describe the processes of recruiting, employee selection, and orientation.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 (continued)</a:t>
            </a:r>
          </a:p>
        </p:txBody>
      </p:sp>
      <p:sp>
        <p:nvSpPr>
          <p:cNvPr id="17410" name="Rectangle 9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458200" cy="5029200"/>
          </a:xfrm>
        </p:spPr>
        <p:txBody>
          <a:bodyPr/>
          <a:lstStyle/>
          <a:p>
            <a:pPr marL="914400" indent="-914400">
              <a:spcBef>
                <a:spcPts val="1176"/>
              </a:spcBef>
              <a:buNone/>
            </a:pPr>
            <a:r>
              <a:rPr lang="en-US" dirty="0">
                <a:solidFill>
                  <a:srgbClr val="009900"/>
                </a:solidFill>
              </a:rPr>
              <a:t>9-6</a:t>
            </a:r>
            <a:r>
              <a:rPr lang="en-US" dirty="0"/>
              <a:t>	Discuss the primary elements of employee compensation and benefits.</a:t>
            </a:r>
          </a:p>
          <a:p>
            <a:pPr marL="914400" indent="-914400">
              <a:spcBef>
                <a:spcPts val="1176"/>
              </a:spcBef>
              <a:buNone/>
            </a:pPr>
            <a:r>
              <a:rPr lang="en-US" dirty="0">
                <a:solidFill>
                  <a:srgbClr val="009900"/>
                </a:solidFill>
              </a:rPr>
              <a:t>9-7</a:t>
            </a:r>
            <a:r>
              <a:rPr lang="en-US" dirty="0"/>
              <a:t>	Explain the purposes and techniques of employee training and development.</a:t>
            </a:r>
          </a:p>
          <a:p>
            <a:pPr marL="914400" indent="-914400">
              <a:spcBef>
                <a:spcPts val="1176"/>
              </a:spcBef>
              <a:buNone/>
            </a:pPr>
            <a:r>
              <a:rPr lang="en-US" dirty="0">
                <a:solidFill>
                  <a:srgbClr val="009900"/>
                </a:solidFill>
              </a:rPr>
              <a:t>9-8</a:t>
            </a:r>
            <a:r>
              <a:rPr lang="en-US" dirty="0"/>
              <a:t>	</a:t>
            </a:r>
            <a:r>
              <a:rPr lang="en-IN" dirty="0"/>
              <a:t>Discuss performance appraisal techniques and performance feedback</a:t>
            </a:r>
            <a:r>
              <a:rPr lang="en-US" dirty="0"/>
              <a:t>.</a:t>
            </a:r>
          </a:p>
          <a:p>
            <a:pPr marL="914400" indent="-914400">
              <a:spcBef>
                <a:spcPts val="1176"/>
              </a:spcBef>
              <a:buNone/>
            </a:pPr>
            <a:r>
              <a:rPr lang="en-US" dirty="0">
                <a:solidFill>
                  <a:srgbClr val="009900"/>
                </a:solidFill>
              </a:rPr>
              <a:t>9-9</a:t>
            </a:r>
            <a:r>
              <a:rPr lang="en-US" dirty="0"/>
              <a:t>	Outline the major legislation affecting human resources management.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896661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Resources Management:</a:t>
            </a:r>
            <a:br>
              <a:rPr lang="en-US" dirty="0"/>
            </a:br>
            <a:r>
              <a:rPr lang="en-US" dirty="0"/>
              <a:t>An Overview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ts val="3360"/>
              </a:lnSpc>
              <a:buNone/>
            </a:pPr>
            <a:r>
              <a:rPr lang="en-US" b="1" dirty="0"/>
              <a:t>Human resources management (HRM) </a:t>
            </a:r>
            <a:r>
              <a:rPr lang="en-US" dirty="0"/>
              <a:t>consists of all the activities involved in acquiring, maintaining, and developing an organization’s human resources</a:t>
            </a: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286298410"/>
              </p:ext>
            </p:extLst>
          </p:nvPr>
        </p:nvGraphicFramePr>
        <p:xfrm>
          <a:off x="1028700" y="2717800"/>
          <a:ext cx="70866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02220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1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HRM Activities: Acquiring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Includes planning, and the various activities that lead to hiring new personnel</a:t>
            </a: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914400" y="2447925"/>
            <a:ext cx="7315200" cy="3876675"/>
            <a:chOff x="914400" y="1909763"/>
            <a:chExt cx="7315200" cy="3876674"/>
          </a:xfrm>
        </p:grpSpPr>
        <p:sp>
          <p:nvSpPr>
            <p:cNvPr id="14" name="Bent-Up Arrow 13"/>
            <p:cNvSpPr/>
            <p:nvPr/>
          </p:nvSpPr>
          <p:spPr>
            <a:xfrm flipV="1">
              <a:off x="3124200" y="2152650"/>
              <a:ext cx="685800" cy="590550"/>
            </a:xfrm>
            <a:prstGeom prst="bentUpArrow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 dirty="0"/>
            </a:p>
          </p:txBody>
        </p:sp>
        <p:sp>
          <p:nvSpPr>
            <p:cNvPr id="15" name="Bent-Up Arrow 14"/>
            <p:cNvSpPr/>
            <p:nvPr/>
          </p:nvSpPr>
          <p:spPr>
            <a:xfrm flipV="1">
              <a:off x="4419600" y="2990850"/>
              <a:ext cx="685800" cy="590550"/>
            </a:xfrm>
            <a:prstGeom prst="bentUpArrow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 dirty="0"/>
            </a:p>
          </p:txBody>
        </p:sp>
        <p:sp>
          <p:nvSpPr>
            <p:cNvPr id="16" name="Bent-Up Arrow 15"/>
            <p:cNvSpPr/>
            <p:nvPr/>
          </p:nvSpPr>
          <p:spPr>
            <a:xfrm flipV="1">
              <a:off x="5638800" y="3829050"/>
              <a:ext cx="685800" cy="590550"/>
            </a:xfrm>
            <a:prstGeom prst="bentUpArrow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 dirty="0"/>
            </a:p>
          </p:txBody>
        </p:sp>
        <p:sp>
          <p:nvSpPr>
            <p:cNvPr id="17" name="Bent-Up Arrow 16"/>
            <p:cNvSpPr/>
            <p:nvPr/>
          </p:nvSpPr>
          <p:spPr>
            <a:xfrm flipV="1">
              <a:off x="7010400" y="4648199"/>
              <a:ext cx="685800" cy="590550"/>
            </a:xfrm>
            <a:prstGeom prst="bentUpArrow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 dirty="0"/>
            </a:p>
          </p:txBody>
        </p:sp>
        <p:sp>
          <p:nvSpPr>
            <p:cNvPr id="260101" name="Text Box 5"/>
            <p:cNvSpPr txBox="1">
              <a:spLocks noChangeArrowheads="1"/>
            </p:cNvSpPr>
            <p:nvPr/>
          </p:nvSpPr>
          <p:spPr bwMode="auto">
            <a:xfrm>
              <a:off x="914400" y="1909763"/>
              <a:ext cx="2209800" cy="528637"/>
            </a:xfrm>
            <a:prstGeom prst="rect">
              <a:avLst/>
            </a:prstGeom>
            <a:solidFill>
              <a:srgbClr val="339933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2800" b="1" dirty="0">
                  <a:solidFill>
                    <a:schemeClr val="bg1"/>
                  </a:solidFill>
                  <a:latin typeface="Arial" charset="0"/>
                </a:rPr>
                <a:t>Planning</a:t>
              </a:r>
            </a:p>
          </p:txBody>
        </p:sp>
        <p:sp>
          <p:nvSpPr>
            <p:cNvPr id="260102" name="Text Box 6"/>
            <p:cNvSpPr txBox="1">
              <a:spLocks noChangeArrowheads="1"/>
            </p:cNvSpPr>
            <p:nvPr/>
          </p:nvSpPr>
          <p:spPr bwMode="auto">
            <a:xfrm>
              <a:off x="1981200" y="2747963"/>
              <a:ext cx="2438400" cy="528637"/>
            </a:xfrm>
            <a:prstGeom prst="rect">
              <a:avLst/>
            </a:prstGeom>
            <a:solidFill>
              <a:srgbClr val="339933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2800" b="1" dirty="0">
                  <a:solidFill>
                    <a:schemeClr val="bg1"/>
                  </a:solidFill>
                  <a:latin typeface="Arial" charset="0"/>
                </a:rPr>
                <a:t>Job Analysis</a:t>
              </a:r>
            </a:p>
          </p:txBody>
        </p:sp>
        <p:sp>
          <p:nvSpPr>
            <p:cNvPr id="260103" name="Text Box 7"/>
            <p:cNvSpPr txBox="1">
              <a:spLocks noChangeArrowheads="1"/>
            </p:cNvSpPr>
            <p:nvPr/>
          </p:nvSpPr>
          <p:spPr bwMode="auto">
            <a:xfrm>
              <a:off x="3429000" y="3581400"/>
              <a:ext cx="2209800" cy="528638"/>
            </a:xfrm>
            <a:prstGeom prst="rect">
              <a:avLst/>
            </a:prstGeom>
            <a:solidFill>
              <a:srgbClr val="339933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2800" b="1" dirty="0">
                  <a:solidFill>
                    <a:schemeClr val="bg1"/>
                  </a:solidFill>
                  <a:latin typeface="Arial" charset="0"/>
                </a:rPr>
                <a:t>Recruiting</a:t>
              </a:r>
            </a:p>
          </p:txBody>
        </p:sp>
        <p:sp>
          <p:nvSpPr>
            <p:cNvPr id="260104" name="Text Box 8"/>
            <p:cNvSpPr txBox="1">
              <a:spLocks noChangeArrowheads="1"/>
            </p:cNvSpPr>
            <p:nvPr/>
          </p:nvSpPr>
          <p:spPr bwMode="auto">
            <a:xfrm>
              <a:off x="4800600" y="4424362"/>
              <a:ext cx="2209800" cy="528637"/>
            </a:xfrm>
            <a:prstGeom prst="rect">
              <a:avLst/>
            </a:prstGeom>
            <a:solidFill>
              <a:srgbClr val="339933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2800" b="1" dirty="0">
                  <a:solidFill>
                    <a:schemeClr val="bg1"/>
                  </a:solidFill>
                  <a:latin typeface="Arial" charset="0"/>
                </a:rPr>
                <a:t>Selection</a:t>
              </a:r>
            </a:p>
          </p:txBody>
        </p:sp>
        <p:sp>
          <p:nvSpPr>
            <p:cNvPr id="260105" name="Text Box 9"/>
            <p:cNvSpPr txBox="1">
              <a:spLocks noChangeArrowheads="1"/>
            </p:cNvSpPr>
            <p:nvPr/>
          </p:nvSpPr>
          <p:spPr bwMode="auto">
            <a:xfrm>
              <a:off x="6019800" y="5257799"/>
              <a:ext cx="2209800" cy="528638"/>
            </a:xfrm>
            <a:prstGeom prst="rect">
              <a:avLst/>
            </a:prstGeom>
            <a:solidFill>
              <a:srgbClr val="339933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2800" b="1" dirty="0">
                  <a:solidFill>
                    <a:schemeClr val="bg1"/>
                  </a:solidFill>
                  <a:latin typeface="Arial" charset="0"/>
                </a:rPr>
                <a:t>Orientation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3437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HRM Activities: Maintaining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077200" cy="4800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Maintaining human resources consists primarily of encouraging employees to remain with the firm and to work effectively by using a variety of HRM programs</a:t>
            </a:r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1371600" y="3166278"/>
            <a:ext cx="6400800" cy="3147357"/>
            <a:chOff x="914400" y="1909763"/>
            <a:chExt cx="6400800" cy="3147356"/>
          </a:xfrm>
        </p:grpSpPr>
        <p:sp>
          <p:nvSpPr>
            <p:cNvPr id="5" name="Bent-Up Arrow 4"/>
            <p:cNvSpPr/>
            <p:nvPr/>
          </p:nvSpPr>
          <p:spPr>
            <a:xfrm flipV="1">
              <a:off x="3124200" y="2152650"/>
              <a:ext cx="1181100" cy="1123950"/>
            </a:xfrm>
            <a:prstGeom prst="bentUpArrow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 dirty="0"/>
            </a:p>
          </p:txBody>
        </p:sp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914400" y="1909763"/>
              <a:ext cx="2209800" cy="954107"/>
            </a:xfrm>
            <a:prstGeom prst="rect">
              <a:avLst/>
            </a:prstGeom>
            <a:solidFill>
              <a:srgbClr val="339933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2800" b="1" dirty="0">
                  <a:solidFill>
                    <a:schemeClr val="bg1"/>
                  </a:solidFill>
                  <a:latin typeface="Arial" charset="0"/>
                </a:rPr>
                <a:t>Employee Relations</a:t>
              </a:r>
            </a:p>
          </p:txBody>
        </p:sp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2667000" y="3286780"/>
              <a:ext cx="2667000" cy="523220"/>
            </a:xfrm>
            <a:prstGeom prst="rect">
              <a:avLst/>
            </a:prstGeom>
            <a:solidFill>
              <a:srgbClr val="339933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2800" b="1" dirty="0">
                  <a:solidFill>
                    <a:schemeClr val="bg1"/>
                  </a:solidFill>
                  <a:latin typeface="Arial" charset="0"/>
                </a:rPr>
                <a:t>Compensation</a:t>
              </a:r>
            </a:p>
          </p:txBody>
        </p:sp>
        <p:sp>
          <p:nvSpPr>
            <p:cNvPr id="13" name="Text Box 9"/>
            <p:cNvSpPr txBox="1">
              <a:spLocks noChangeArrowheads="1"/>
            </p:cNvSpPr>
            <p:nvPr/>
          </p:nvSpPr>
          <p:spPr bwMode="auto">
            <a:xfrm>
              <a:off x="5105400" y="4533899"/>
              <a:ext cx="2209800" cy="523220"/>
            </a:xfrm>
            <a:prstGeom prst="rect">
              <a:avLst/>
            </a:prstGeom>
            <a:solidFill>
              <a:srgbClr val="339933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2800" b="1" dirty="0">
                  <a:solidFill>
                    <a:schemeClr val="bg1"/>
                  </a:solidFill>
                </a:rPr>
                <a:t>Benefits</a:t>
              </a:r>
            </a:p>
          </p:txBody>
        </p:sp>
      </p:grpSp>
      <p:sp>
        <p:nvSpPr>
          <p:cNvPr id="16" name="Bent-Up Arrow 15"/>
          <p:cNvSpPr/>
          <p:nvPr/>
        </p:nvSpPr>
        <p:spPr bwMode="auto">
          <a:xfrm flipV="1">
            <a:off x="5816600" y="4666465"/>
            <a:ext cx="1181100" cy="1123950"/>
          </a:xfrm>
          <a:prstGeom prst="bentUp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76166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HRM Activities: Developing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Concerned with improving employees’ skills and expanding their capabilities</a:t>
            </a:r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1981200" y="2747963"/>
            <a:ext cx="5029200" cy="2630507"/>
            <a:chOff x="1981200" y="2747963"/>
            <a:chExt cx="5029200" cy="2630506"/>
          </a:xfrm>
        </p:grpSpPr>
        <p:sp>
          <p:nvSpPr>
            <p:cNvPr id="6" name="Bent-Up Arrow 5"/>
            <p:cNvSpPr/>
            <p:nvPr/>
          </p:nvSpPr>
          <p:spPr>
            <a:xfrm flipV="1">
              <a:off x="4419600" y="2990849"/>
              <a:ext cx="1676400" cy="1433512"/>
            </a:xfrm>
            <a:prstGeom prst="bentUpArrow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 dirty="0"/>
            </a:p>
          </p:txBody>
        </p:sp>
        <p:sp>
          <p:nvSpPr>
            <p:cNvPr id="10" name="Text Box 6"/>
            <p:cNvSpPr txBox="1">
              <a:spLocks noChangeArrowheads="1"/>
            </p:cNvSpPr>
            <p:nvPr/>
          </p:nvSpPr>
          <p:spPr bwMode="auto">
            <a:xfrm>
              <a:off x="1981200" y="2747963"/>
              <a:ext cx="2438400" cy="954107"/>
            </a:xfrm>
            <a:prstGeom prst="rect">
              <a:avLst/>
            </a:prstGeom>
            <a:solidFill>
              <a:srgbClr val="339933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2800" b="1" dirty="0">
                  <a:solidFill>
                    <a:schemeClr val="bg1"/>
                  </a:solidFill>
                  <a:latin typeface="Arial" charset="0"/>
                </a:rPr>
                <a:t>Training and Development</a:t>
              </a:r>
            </a:p>
          </p:txBody>
        </p:sp>
        <p:sp>
          <p:nvSpPr>
            <p:cNvPr id="12" name="Text Box 8"/>
            <p:cNvSpPr txBox="1">
              <a:spLocks noChangeArrowheads="1"/>
            </p:cNvSpPr>
            <p:nvPr/>
          </p:nvSpPr>
          <p:spPr bwMode="auto">
            <a:xfrm>
              <a:off x="4648200" y="4424362"/>
              <a:ext cx="2362200" cy="954107"/>
            </a:xfrm>
            <a:prstGeom prst="rect">
              <a:avLst/>
            </a:prstGeom>
            <a:solidFill>
              <a:srgbClr val="339933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2800" b="1" dirty="0">
                  <a:solidFill>
                    <a:schemeClr val="bg1"/>
                  </a:solidFill>
                  <a:latin typeface="Arial" charset="0"/>
                </a:rPr>
                <a:t>Performance Appraisal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4947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Resources Planning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524000"/>
            <a:ext cx="8077200" cy="4800600"/>
          </a:xfrm>
        </p:spPr>
        <p:txBody>
          <a:bodyPr/>
          <a:lstStyle/>
          <a:p>
            <a:r>
              <a:rPr lang="en-US" dirty="0"/>
              <a:t>The development of strategies to meet a firm’s future human resources needs</a:t>
            </a:r>
          </a:p>
        </p:txBody>
      </p:sp>
      <p:sp>
        <p:nvSpPr>
          <p:cNvPr id="8" name="AutoShape 8"/>
          <p:cNvSpPr>
            <a:spLocks noChangeArrowheads="1"/>
          </p:cNvSpPr>
          <p:nvPr/>
        </p:nvSpPr>
        <p:spPr bwMode="auto">
          <a:xfrm>
            <a:off x="1636327" y="2626382"/>
            <a:ext cx="2028200" cy="2164598"/>
          </a:xfrm>
          <a:prstGeom prst="curvedRightArrow">
            <a:avLst>
              <a:gd name="adj1" fmla="val 25970"/>
              <a:gd name="adj2" fmla="val 66667"/>
              <a:gd name="adj3" fmla="val 33333"/>
            </a:avLst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000" dirty="0">
              <a:latin typeface="Arial" charset="0"/>
            </a:endParaRPr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 rot="21372767">
            <a:off x="5717473" y="3958748"/>
            <a:ext cx="2099604" cy="2451588"/>
          </a:xfrm>
          <a:prstGeom prst="curvedRightArrow">
            <a:avLst>
              <a:gd name="adj1" fmla="val 25970"/>
              <a:gd name="adj2" fmla="val 66667"/>
              <a:gd name="adj3" fmla="val 33333"/>
            </a:avLst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9000000" rev="0"/>
            </a:camera>
            <a:lightRig rig="threePt" dir="t"/>
          </a:scene3d>
        </p:spPr>
        <p:txBody>
          <a:bodyPr wrap="none" anchor="ctr"/>
          <a:lstStyle/>
          <a:p>
            <a:pPr>
              <a:defRPr/>
            </a:pPr>
            <a:endParaRPr lang="en-US" sz="2000" dirty="0">
              <a:latin typeface="Arial" charset="0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3563017" y="5562224"/>
            <a:ext cx="2365806" cy="646331"/>
          </a:xfrm>
          <a:prstGeom prst="rect">
            <a:avLst/>
          </a:prstGeom>
          <a:solidFill>
            <a:srgbClr val="006600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sz="2000" b="1" dirty="0">
                <a:solidFill>
                  <a:schemeClr val="bg1"/>
                </a:solidFill>
                <a:latin typeface="Arial" charset="0"/>
              </a:rPr>
              <a:t>Match Supply With Demand</a:t>
            </a:r>
            <a:endParaRPr lang="en-US" sz="20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3682855" y="3956281"/>
            <a:ext cx="2126132" cy="1200329"/>
          </a:xfrm>
          <a:prstGeom prst="rect">
            <a:avLst/>
          </a:prstGeom>
          <a:solidFill>
            <a:srgbClr val="339933"/>
          </a:solidFill>
          <a:ln w="6350">
            <a:solidFill>
              <a:schemeClr val="accent1">
                <a:lumMod val="2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sz="2000" b="1" dirty="0">
                <a:solidFill>
                  <a:schemeClr val="bg1"/>
                </a:solidFill>
                <a:latin typeface="Arial" charset="0"/>
              </a:rPr>
              <a:t>Forecast Human Resources Supply</a:t>
            </a:r>
            <a:endParaRPr lang="en-US" sz="20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3679629" y="2368083"/>
            <a:ext cx="2132583" cy="1200329"/>
          </a:xfrm>
          <a:prstGeom prst="rect">
            <a:avLst/>
          </a:prstGeom>
          <a:solidFill>
            <a:srgbClr val="92D050"/>
          </a:solidFill>
          <a:ln w="635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sz="2000" b="1" dirty="0">
                <a:solidFill>
                  <a:schemeClr val="bg1"/>
                </a:solidFill>
                <a:latin typeface="Arial" charset="0"/>
              </a:rPr>
              <a:t>Forecast 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2000" b="1" dirty="0">
                <a:solidFill>
                  <a:schemeClr val="bg1"/>
                </a:solidFill>
                <a:latin typeface="Arial" charset="0"/>
              </a:rPr>
              <a:t>Human Resources Demand</a:t>
            </a:r>
            <a:endParaRPr lang="en-US" sz="2000" dirty="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04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Planning: Forecasting Human </a:t>
            </a:r>
            <a:br>
              <a:rPr lang="en-US" dirty="0"/>
            </a:br>
            <a:r>
              <a:rPr lang="en-US" dirty="0"/>
              <a:t>Resources Demand</a:t>
            </a:r>
          </a:p>
        </p:txBody>
      </p:sp>
      <p:sp>
        <p:nvSpPr>
          <p:cNvPr id="2867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ts val="3360"/>
              </a:lnSpc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Need to ask:</a:t>
            </a:r>
          </a:p>
          <a:p>
            <a:pPr marL="0" indent="0" algn="ctr">
              <a:lnSpc>
                <a:spcPts val="3360"/>
              </a:lnSpc>
              <a:buNone/>
            </a:pPr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>
              <a:lnSpc>
                <a:spcPts val="3360"/>
              </a:lnSpc>
            </a:pP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What are the major internal and external factors you see affecting the demand for human resources in organizations?</a:t>
            </a:r>
          </a:p>
          <a:p>
            <a:pPr marL="800100" algn="ctr">
              <a:lnSpc>
                <a:spcPts val="3360"/>
              </a:lnSpc>
              <a:buNone/>
            </a:pPr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>
              <a:lnSpc>
                <a:spcPts val="3360"/>
              </a:lnSpc>
            </a:pP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Can organizations affect or control these factors?</a:t>
            </a:r>
          </a:p>
        </p:txBody>
      </p:sp>
      <p:sp>
        <p:nvSpPr>
          <p:cNvPr id="3" name="Round Diagonal Corner Rectangle 2"/>
          <p:cNvSpPr/>
          <p:nvPr/>
        </p:nvSpPr>
        <p:spPr>
          <a:xfrm>
            <a:off x="990600" y="2514600"/>
            <a:ext cx="7315200" cy="1600200"/>
          </a:xfrm>
          <a:prstGeom prst="round2DiagRect">
            <a:avLst/>
          </a:prstGeom>
          <a:solidFill>
            <a:srgbClr val="006600">
              <a:alpha val="25000"/>
            </a:srgb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 Diagonal Corner Rectangle 5"/>
          <p:cNvSpPr/>
          <p:nvPr/>
        </p:nvSpPr>
        <p:spPr>
          <a:xfrm>
            <a:off x="990600" y="4419600"/>
            <a:ext cx="7315200" cy="1219200"/>
          </a:xfrm>
          <a:prstGeom prst="round2DiagRect">
            <a:avLst/>
          </a:prstGeom>
          <a:solidFill>
            <a:srgbClr val="006600">
              <a:alpha val="25000"/>
            </a:srgb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701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2133600"/>
            <a:ext cx="3667125" cy="26785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Planning: Forecasting Human </a:t>
            </a:r>
            <a:br>
              <a:rPr lang="en-US" dirty="0"/>
            </a:br>
            <a:r>
              <a:rPr lang="en-US" dirty="0"/>
              <a:t>Resources Supply</a:t>
            </a:r>
          </a:p>
        </p:txBody>
      </p:sp>
      <p:sp>
        <p:nvSpPr>
          <p:cNvPr id="2867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ts val="3360"/>
              </a:lnSpc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Two useful techniques for forecasting human resources supply: </a:t>
            </a:r>
          </a:p>
          <a:p>
            <a:pPr>
              <a:lnSpc>
                <a:spcPts val="3360"/>
              </a:lnSpc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Replacement chart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a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list of key personnel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their possible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replacements within a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firm</a:t>
            </a:r>
          </a:p>
          <a:p>
            <a:pPr>
              <a:lnSpc>
                <a:spcPts val="3360"/>
              </a:lnSpc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Skills inventory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a computerized data bank containing information on the skills and experience of all present employees</a:t>
            </a:r>
          </a:p>
        </p:txBody>
      </p:sp>
    </p:spTree>
    <p:extLst>
      <p:ext uri="{BB962C8B-B14F-4D97-AF65-F5344CB8AC3E}">
        <p14:creationId xmlns:p14="http://schemas.microsoft.com/office/powerpoint/2010/main" val="417976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Planning: Matching Supply with Demand</a:t>
            </a:r>
            <a:endParaRPr lang="en-US" sz="2400" b="0" dirty="0"/>
          </a:p>
        </p:txBody>
      </p:sp>
      <p:sp>
        <p:nvSpPr>
          <p:cNvPr id="32770" name="Rectangle 9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demand is greater than supply, then the firm must recruit and select new employees</a:t>
            </a:r>
          </a:p>
          <a:p>
            <a:r>
              <a:rPr lang="en-US" dirty="0"/>
              <a:t>If supply is greater than demand, then the firm must prepare plans to reduce the workforce through:</a:t>
            </a:r>
          </a:p>
          <a:p>
            <a:pPr lvl="1"/>
            <a:r>
              <a:rPr lang="en-US" dirty="0"/>
              <a:t>Layoffs</a:t>
            </a:r>
          </a:p>
          <a:p>
            <a:pPr lvl="1"/>
            <a:r>
              <a:rPr lang="en-US" dirty="0"/>
              <a:t>Attrition</a:t>
            </a:r>
          </a:p>
          <a:p>
            <a:pPr lvl="1"/>
            <a:r>
              <a:rPr lang="en-US" dirty="0"/>
              <a:t>Early retirement</a:t>
            </a:r>
          </a:p>
          <a:p>
            <a:pPr lvl="1"/>
            <a:r>
              <a:rPr lang="en-US" dirty="0"/>
              <a:t>Buyouts</a:t>
            </a:r>
          </a:p>
          <a:p>
            <a:pPr lvl="1"/>
            <a:r>
              <a:rPr lang="en-US" dirty="0"/>
              <a:t>Firing</a:t>
            </a:r>
          </a:p>
        </p:txBody>
      </p:sp>
    </p:spTree>
    <p:extLst>
      <p:ext uri="{BB962C8B-B14F-4D97-AF65-F5344CB8AC3E}">
        <p14:creationId xmlns:p14="http://schemas.microsoft.com/office/powerpoint/2010/main" val="1142432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Cultural Diversity in Human Resources</a:t>
            </a:r>
          </a:p>
        </p:txBody>
      </p:sp>
      <p:sp>
        <p:nvSpPr>
          <p:cNvPr id="34818" name="Rectangle 8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Differences among people in a workforce owing to race, ethnicity, and gender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i="1" dirty="0"/>
              <a:t>What are the </a:t>
            </a:r>
            <a:br>
              <a:rPr lang="en-US" i="1" dirty="0"/>
            </a:br>
            <a:r>
              <a:rPr lang="en-US" i="1" dirty="0"/>
              <a:t>challenges that </a:t>
            </a:r>
            <a:br>
              <a:rPr lang="en-US" i="1" dirty="0"/>
            </a:br>
            <a:r>
              <a:rPr lang="en-US" i="1" dirty="0"/>
              <a:t>people from minority </a:t>
            </a:r>
            <a:br>
              <a:rPr lang="en-US" i="1" dirty="0"/>
            </a:br>
            <a:r>
              <a:rPr lang="en-US" i="1" dirty="0"/>
              <a:t>communities face in </a:t>
            </a:r>
            <a:br>
              <a:rPr lang="en-US" i="1" dirty="0"/>
            </a:br>
            <a:r>
              <a:rPr lang="en-US" i="1" dirty="0"/>
              <a:t>organizations?</a:t>
            </a:r>
          </a:p>
          <a:p>
            <a:endParaRPr lang="en-US" i="1" dirty="0"/>
          </a:p>
          <a:p>
            <a:r>
              <a:rPr lang="en-US" i="1" dirty="0"/>
              <a:t>What challenges do organizations face when they encourage diversity in recruitment?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753" y="2514600"/>
            <a:ext cx="4102247" cy="27289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ound Diagonal Corner Rectangle 3"/>
          <p:cNvSpPr/>
          <p:nvPr/>
        </p:nvSpPr>
        <p:spPr>
          <a:xfrm>
            <a:off x="609600" y="2819400"/>
            <a:ext cx="3810000" cy="2209800"/>
          </a:xfrm>
          <a:prstGeom prst="round2DiagRect">
            <a:avLst/>
          </a:prstGeom>
          <a:solidFill>
            <a:srgbClr val="006600">
              <a:alpha val="25000"/>
            </a:srgb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" name="Round Diagonal Corner Rectangle 4"/>
          <p:cNvSpPr/>
          <p:nvPr/>
        </p:nvSpPr>
        <p:spPr>
          <a:xfrm>
            <a:off x="609600" y="5410200"/>
            <a:ext cx="7696200" cy="914400"/>
          </a:xfrm>
          <a:prstGeom prst="round2DiagRect">
            <a:avLst/>
          </a:prstGeom>
          <a:solidFill>
            <a:srgbClr val="006600">
              <a:alpha val="25000"/>
            </a:srgb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029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/>
        </p:nvSpPr>
        <p:spPr>
          <a:xfrm>
            <a:off x="6400800" y="2133600"/>
            <a:ext cx="2514600" cy="2743200"/>
          </a:xfrm>
          <a:prstGeom prst="round2DiagRect">
            <a:avLst/>
          </a:prstGeom>
          <a:solidFill>
            <a:srgbClr val="006600">
              <a:alpha val="25000"/>
            </a:srgb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481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Advantages of Cultural Diversity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477000" y="2286000"/>
            <a:ext cx="2514600" cy="2514600"/>
          </a:xfrm>
        </p:spPr>
        <p:txBody>
          <a:bodyPr/>
          <a:lstStyle/>
          <a:p>
            <a:pPr marL="0" indent="0">
              <a:buNone/>
            </a:pP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How would organizations benefit from encouraging cultural diversity within the organization?</a:t>
            </a:r>
            <a:endParaRPr lang="en-US" dirty="0"/>
          </a:p>
        </p:txBody>
      </p:sp>
      <p:pic>
        <p:nvPicPr>
          <p:cNvPr id="10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7671" y="1447800"/>
            <a:ext cx="5808329" cy="4800600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3044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Job Analysis</a:t>
            </a:r>
          </a:p>
        </p:txBody>
      </p:sp>
      <p:sp>
        <p:nvSpPr>
          <p:cNvPr id="38914" name="Rectangle 1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>
                <a:solidFill>
                  <a:srgbClr val="000000"/>
                </a:solidFill>
              </a:rPr>
              <a:t>A systematic procedure for studying jobs to determine their various elements and requirements</a:t>
            </a:r>
          </a:p>
          <a:p>
            <a:pPr lvl="0"/>
            <a:r>
              <a:rPr lang="en-IN" b="1" dirty="0">
                <a:solidFill>
                  <a:srgbClr val="000000"/>
                </a:solidFill>
              </a:rPr>
              <a:t>Job description </a:t>
            </a:r>
          </a:p>
          <a:p>
            <a:pPr lvl="1"/>
            <a:r>
              <a:rPr lang="en-US" dirty="0"/>
              <a:t>A list of the elements that make up a particular job</a:t>
            </a:r>
          </a:p>
          <a:p>
            <a:pPr lvl="1"/>
            <a:r>
              <a:rPr lang="en-US" dirty="0"/>
              <a:t>Duties, responsibilities, working conditions, the tools and equipment used on the job</a:t>
            </a:r>
          </a:p>
          <a:p>
            <a:pPr lvl="0"/>
            <a:r>
              <a:rPr lang="en-IN" b="1" dirty="0">
                <a:solidFill>
                  <a:srgbClr val="000000"/>
                </a:solidFill>
              </a:rPr>
              <a:t>Job specification</a:t>
            </a:r>
          </a:p>
          <a:p>
            <a:pPr lvl="1"/>
            <a:r>
              <a:rPr lang="en-US" dirty="0"/>
              <a:t>A list of the qualifications required to perform a particular job</a:t>
            </a:r>
          </a:p>
          <a:p>
            <a:pPr lvl="1"/>
            <a:r>
              <a:rPr lang="en-US" dirty="0"/>
              <a:t>Skills, abilities, education, and experience</a:t>
            </a:r>
            <a:endParaRPr lang="en-IN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963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Job Description and Job Specification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42" y="1371600"/>
            <a:ext cx="6860116" cy="4800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16611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Recruiting</a:t>
            </a:r>
          </a:p>
        </p:txBody>
      </p:sp>
      <p:sp>
        <p:nvSpPr>
          <p:cNvPr id="43010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360"/>
              </a:lnSpc>
            </a:pPr>
            <a:r>
              <a:rPr lang="en-US" b="1" dirty="0">
                <a:solidFill>
                  <a:srgbClr val="000000"/>
                </a:solidFill>
              </a:rPr>
              <a:t>Recruiting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/>
              <a:t>is the process of attracting qualified job applicants</a:t>
            </a:r>
          </a:p>
          <a:p>
            <a:pPr>
              <a:lnSpc>
                <a:spcPts val="3360"/>
              </a:lnSpc>
            </a:pPr>
            <a:r>
              <a:rPr lang="en-US" dirty="0"/>
              <a:t>Goal is to attract the “right” number of applicants</a:t>
            </a:r>
          </a:p>
          <a:p>
            <a:r>
              <a:rPr lang="en-US" b="1" dirty="0"/>
              <a:t>External recruiting </a:t>
            </a:r>
            <a:r>
              <a:rPr lang="en-US" dirty="0"/>
              <a:t>is the attempt to attract job applicants from outside an organization</a:t>
            </a:r>
          </a:p>
          <a:p>
            <a:pPr lvl="1"/>
            <a:r>
              <a:rPr lang="en-US" dirty="0"/>
              <a:t>Advantages</a:t>
            </a:r>
          </a:p>
          <a:p>
            <a:pPr lvl="2"/>
            <a:r>
              <a:rPr lang="en-US" dirty="0"/>
              <a:t>Brings fresh perspectives to the company</a:t>
            </a:r>
          </a:p>
          <a:p>
            <a:pPr lvl="2"/>
            <a:r>
              <a:rPr lang="en-US" dirty="0"/>
              <a:t>Attracting applicants with the required skills and knowledge</a:t>
            </a:r>
          </a:p>
          <a:p>
            <a:pPr lvl="1"/>
            <a:r>
              <a:rPr lang="en-US" dirty="0"/>
              <a:t>Disadvantages</a:t>
            </a:r>
          </a:p>
          <a:p>
            <a:pPr lvl="2"/>
            <a:r>
              <a:rPr lang="en-US" dirty="0"/>
              <a:t>May be expensive</a:t>
            </a:r>
          </a:p>
          <a:p>
            <a:pPr lvl="2"/>
            <a:r>
              <a:rPr lang="en-US" dirty="0"/>
              <a:t>May cause resentment among existing employees</a:t>
            </a:r>
            <a:endParaRPr lang="en-US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144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3"/>
          <p:cNvSpPr>
            <a:spLocks noGrp="1" noChangeArrowheads="1"/>
          </p:cNvSpPr>
          <p:nvPr>
            <p:ph sz="half" idx="1"/>
          </p:nvPr>
        </p:nvSpPr>
        <p:spPr>
          <a:xfrm>
            <a:off x="457200" y="1447800"/>
            <a:ext cx="4038600" cy="4800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</a:rPr>
              <a:t>Advantages</a:t>
            </a:r>
          </a:p>
          <a:p>
            <a:pPr marL="347472" indent="-347472"/>
            <a:r>
              <a:rPr lang="en-US" sz="2600" dirty="0"/>
              <a:t>Motivates current employees</a:t>
            </a:r>
          </a:p>
          <a:p>
            <a:pPr marL="347472" indent="-347472"/>
            <a:r>
              <a:rPr lang="en-US" sz="2600" dirty="0"/>
              <a:t>Helps retain quality personnel</a:t>
            </a:r>
          </a:p>
          <a:p>
            <a:pPr lvl="1"/>
            <a:endParaRPr lang="en-US" dirty="0"/>
          </a:p>
          <a:p>
            <a:pPr marL="0" lvl="1" indent="0">
              <a:buClr>
                <a:srgbClr val="163776"/>
              </a:buClr>
              <a:buSzPct val="100000"/>
              <a:buNone/>
            </a:pPr>
            <a:r>
              <a:rPr lang="en-US" sz="2800" b="1" dirty="0">
                <a:solidFill>
                  <a:srgbClr val="000000"/>
                </a:solidFill>
                <a:ea typeface="+mn-ea"/>
                <a:cs typeface="+mn-cs"/>
              </a:rPr>
              <a:t>Disadvantages</a:t>
            </a:r>
          </a:p>
          <a:p>
            <a:pPr marL="342900" lvl="1" indent="-342900">
              <a:buClr>
                <a:srgbClr val="006600"/>
              </a:buClr>
              <a:buSzPct val="100000"/>
              <a:buFont typeface="Wingdings" pitchFamily="2" charset="2"/>
              <a:buChar char="§"/>
            </a:pPr>
            <a:r>
              <a:rPr lang="en-US" sz="2600" dirty="0"/>
              <a:t>Cost of filling the vacant position</a:t>
            </a:r>
          </a:p>
          <a:p>
            <a:pPr marL="342900" lvl="1" indent="-342900">
              <a:buClr>
                <a:srgbClr val="006600"/>
              </a:buClr>
              <a:buSzPct val="100000"/>
              <a:buFont typeface="Wingdings" pitchFamily="2" charset="2"/>
              <a:buChar char="§"/>
            </a:pPr>
            <a:r>
              <a:rPr lang="en-US" sz="2600" dirty="0"/>
              <a:t>Cost of training another </a:t>
            </a:r>
            <a:br>
              <a:rPr lang="en-US" sz="2600" dirty="0"/>
            </a:br>
            <a:r>
              <a:rPr lang="en-US" sz="2600" dirty="0"/>
              <a:t>employee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524000"/>
            <a:ext cx="3505200" cy="46425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5057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 Recruiting</a:t>
            </a:r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1058451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</a:t>
            </a:r>
            <a:endParaRPr lang="en-US" sz="2400" b="0" dirty="0"/>
          </a:p>
        </p:txBody>
      </p:sp>
      <p:sp>
        <p:nvSpPr>
          <p:cNvPr id="49154" name="Rectangle 1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ts val="3360"/>
              </a:lnSpc>
              <a:buNone/>
            </a:pPr>
            <a:r>
              <a:rPr lang="en-US" dirty="0"/>
              <a:t>The process of gathering information about applicants and then using that information to choose the most appropriate applicant</a:t>
            </a:r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1865456756"/>
              </p:ext>
            </p:extLst>
          </p:nvPr>
        </p:nvGraphicFramePr>
        <p:xfrm>
          <a:off x="1524000" y="2463800"/>
          <a:ext cx="6096000" cy="436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54052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Orientation</a:t>
            </a:r>
            <a:endParaRPr lang="en-US" sz="2400" b="0" dirty="0"/>
          </a:p>
        </p:txBody>
      </p:sp>
      <p:sp>
        <p:nvSpPr>
          <p:cNvPr id="61442" name="Rectangle 10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360"/>
              </a:lnSpc>
            </a:pPr>
            <a:r>
              <a:rPr lang="en-US" dirty="0"/>
              <a:t>The process of acquainting new employees with an organization</a:t>
            </a:r>
          </a:p>
          <a:p>
            <a:pPr>
              <a:lnSpc>
                <a:spcPts val="3360"/>
              </a:lnSpc>
              <a:spcBef>
                <a:spcPts val="1272"/>
              </a:spcBef>
            </a:pPr>
            <a:r>
              <a:rPr lang="en-US" dirty="0"/>
              <a:t>May be brief and informal or long and formal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448" y="3276600"/>
            <a:ext cx="4507104" cy="2971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87710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15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Compensation Decisions</a:t>
            </a:r>
          </a:p>
        </p:txBody>
      </p:sp>
      <p:sp>
        <p:nvSpPr>
          <p:cNvPr id="65538" name="Rectangle 158"/>
          <p:cNvSpPr>
            <a:spLocks noGrp="1" noChangeArrowheads="1"/>
          </p:cNvSpPr>
          <p:nvPr>
            <p:ph idx="1"/>
          </p:nvPr>
        </p:nvSpPr>
        <p:spPr>
          <a:xfrm>
            <a:off x="609600" y="1600200"/>
            <a:ext cx="8077200" cy="4419600"/>
          </a:xfrm>
        </p:spPr>
        <p:txBody>
          <a:bodyPr/>
          <a:lstStyle/>
          <a:p>
            <a:r>
              <a:rPr lang="en-US" b="1" dirty="0">
                <a:solidFill>
                  <a:srgbClr val="000000"/>
                </a:solidFill>
              </a:rPr>
              <a:t>Compensation: </a:t>
            </a:r>
            <a:r>
              <a:rPr lang="en-US" dirty="0"/>
              <a:t>The payment employees receive in return for their labor</a:t>
            </a:r>
          </a:p>
          <a:p>
            <a:r>
              <a:rPr lang="en-US" b="1" dirty="0">
                <a:solidFill>
                  <a:srgbClr val="000000"/>
                </a:solidFill>
              </a:rPr>
              <a:t>Compensation system: </a:t>
            </a:r>
            <a:r>
              <a:rPr lang="en-US" dirty="0"/>
              <a:t>The policies and strategies that determine employee compensation</a:t>
            </a:r>
          </a:p>
          <a:p>
            <a:r>
              <a:rPr lang="en-US" b="1" dirty="0"/>
              <a:t>Wage survey: </a:t>
            </a:r>
            <a:r>
              <a:rPr lang="en-US" dirty="0"/>
              <a:t>A collection of data on prevailing wage rates within an industry or a geographic area</a:t>
            </a:r>
          </a:p>
          <a:p>
            <a:r>
              <a:rPr lang="en-US" b="1" dirty="0"/>
              <a:t>Job evaluation: </a:t>
            </a:r>
            <a:r>
              <a:rPr lang="en-US" dirty="0"/>
              <a:t>The process of determining the relative worth of the various jobs within a firm</a:t>
            </a:r>
          </a:p>
        </p:txBody>
      </p:sp>
    </p:spTree>
    <p:extLst>
      <p:ext uri="{BB962C8B-B14F-4D97-AF65-F5344CB8AC3E}">
        <p14:creationId xmlns:p14="http://schemas.microsoft.com/office/powerpoint/2010/main" val="2634317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8077200" cy="1143000"/>
          </a:xfrm>
        </p:spPr>
        <p:txBody>
          <a:bodyPr/>
          <a:lstStyle/>
          <a:p>
            <a:r>
              <a:rPr lang="en-US" dirty="0"/>
              <a:t>Designing an Effective </a:t>
            </a:r>
            <a:br>
              <a:rPr lang="en-US" dirty="0"/>
            </a:br>
            <a:r>
              <a:rPr lang="en-US" dirty="0"/>
              <a:t>Compensation System </a:t>
            </a:r>
          </a:p>
        </p:txBody>
      </p:sp>
      <p:sp>
        <p:nvSpPr>
          <p:cNvPr id="16" name="Rectangle 8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Designing an effective compensation system requires three separate management decisions</a:t>
            </a:r>
          </a:p>
          <a:p>
            <a:pPr lvl="1"/>
            <a:r>
              <a:rPr lang="en-US" sz="2600" i="1" kern="1200" dirty="0"/>
              <a:t>Wage Level: </a:t>
            </a:r>
            <a:r>
              <a:rPr lang="en-US" sz="2600" kern="1200" dirty="0"/>
              <a:t>The firm’s choice to position its general level of pay at, above, or below the market wage for an industry or a geographic area</a:t>
            </a:r>
          </a:p>
          <a:p>
            <a:pPr lvl="1"/>
            <a:r>
              <a:rPr lang="en-US" sz="2600" i="1" kern="1200" dirty="0"/>
              <a:t>Wage Structure: </a:t>
            </a:r>
            <a:r>
              <a:rPr lang="en-US" sz="2600" kern="1200" dirty="0"/>
              <a:t>The internal compensation structure that sets the relative pay levels for all the positions in the firm</a:t>
            </a:r>
          </a:p>
          <a:p>
            <a:pPr lvl="1"/>
            <a:r>
              <a:rPr lang="en-US" sz="2600" i="1" kern="1200" dirty="0"/>
              <a:t>Individual Wages: </a:t>
            </a:r>
            <a:r>
              <a:rPr lang="en-US" sz="2600" kern="1200" dirty="0"/>
              <a:t>The specific payments individual employees receive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54919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12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lnSpc>
                <a:spcPts val="3360"/>
              </a:lnSpc>
              <a:buNone/>
            </a:pPr>
            <a:r>
              <a:rPr lang="en-US" dirty="0"/>
              <a:t>A concept that seeks equal compensation for jobs requiring about the same level of education, training, and skills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529" y="3048000"/>
            <a:ext cx="4215471" cy="3124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9633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Comparable Worth</a:t>
            </a:r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287039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1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Exercise</a:t>
            </a:r>
          </a:p>
        </p:txBody>
      </p:sp>
      <p:sp>
        <p:nvSpPr>
          <p:cNvPr id="150532" name="Rectangle 1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You are an administrative assistant to the human resources manager for a manufacturing firm. Your firm has 300 employees. The human resources manager asks you to research the firm’s wage policy regarding the 230 employees paid on an hourly basis.</a:t>
            </a:r>
          </a:p>
          <a:p>
            <a:pPr marL="0" indent="0">
              <a:buNone/>
            </a:pPr>
            <a:endParaRPr lang="en-US" sz="2400" dirty="0"/>
          </a:p>
          <a:p>
            <a:pPr lvl="1"/>
            <a:r>
              <a:rPr lang="en-US" sz="2400" i="1" dirty="0"/>
              <a:t>How would you determine the firm’s wage level when compared to other firms in your geographic area?</a:t>
            </a:r>
          </a:p>
          <a:p>
            <a:pPr lvl="1"/>
            <a:r>
              <a:rPr lang="en-US" sz="2400" i="1" dirty="0"/>
              <a:t>In what ways could you determine the firm’s wage structure within the firm?</a:t>
            </a:r>
          </a:p>
          <a:p>
            <a:pPr lvl="1"/>
            <a:r>
              <a:rPr lang="en-US" sz="2400" i="1" dirty="0"/>
              <a:t>How can you evaluate the individual wages paid to each of the 230 workers paid on an hourly basis?</a:t>
            </a:r>
          </a:p>
        </p:txBody>
      </p:sp>
      <p:sp>
        <p:nvSpPr>
          <p:cNvPr id="3" name="Round Diagonal Corner Rectangle 2"/>
          <p:cNvSpPr/>
          <p:nvPr/>
        </p:nvSpPr>
        <p:spPr>
          <a:xfrm>
            <a:off x="914400" y="3657600"/>
            <a:ext cx="7543800" cy="2743200"/>
          </a:xfrm>
          <a:prstGeom prst="round2DiagRect">
            <a:avLst/>
          </a:prstGeom>
          <a:solidFill>
            <a:srgbClr val="006600">
              <a:alpha val="25000"/>
            </a:srgb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536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Compensation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Compensation can take a variety of forms: </a:t>
            </a:r>
          </a:p>
          <a:p>
            <a:pPr lvl="1"/>
            <a:r>
              <a:rPr lang="en-US" sz="2800" dirty="0"/>
              <a:t>Hourly wage</a:t>
            </a:r>
          </a:p>
          <a:p>
            <a:pPr lvl="1"/>
            <a:r>
              <a:rPr lang="en-US" sz="2800" dirty="0"/>
              <a:t>Weekly or monthly salary</a:t>
            </a:r>
          </a:p>
          <a:p>
            <a:pPr lvl="1"/>
            <a:r>
              <a:rPr lang="en-US" sz="2800" dirty="0"/>
              <a:t>Commissions</a:t>
            </a:r>
          </a:p>
          <a:p>
            <a:pPr lvl="1"/>
            <a:r>
              <a:rPr lang="en-US" sz="2800" dirty="0"/>
              <a:t>Incentive payments</a:t>
            </a:r>
          </a:p>
          <a:p>
            <a:pPr lvl="1"/>
            <a:r>
              <a:rPr lang="en-US" sz="2800" dirty="0"/>
              <a:t>Lump-sum salary increases</a:t>
            </a:r>
          </a:p>
          <a:p>
            <a:pPr lvl="1"/>
            <a:r>
              <a:rPr lang="en-US" sz="2800" dirty="0"/>
              <a:t>Profit sharing</a:t>
            </a:r>
          </a:p>
        </p:txBody>
      </p:sp>
      <p:sp>
        <p:nvSpPr>
          <p:cNvPr id="63" name="Freeform 62"/>
          <p:cNvSpPr/>
          <p:nvPr/>
        </p:nvSpPr>
        <p:spPr>
          <a:xfrm>
            <a:off x="1801953" y="3121292"/>
            <a:ext cx="3055590" cy="572704"/>
          </a:xfrm>
          <a:custGeom>
            <a:avLst/>
            <a:gdLst>
              <a:gd name="connsiteX0" fmla="*/ 0 w 3055590"/>
              <a:gd name="connsiteY0" fmla="*/ 0 h 572704"/>
              <a:gd name="connsiteX1" fmla="*/ 3055590 w 3055590"/>
              <a:gd name="connsiteY1" fmla="*/ 0 h 572704"/>
              <a:gd name="connsiteX2" fmla="*/ 3055590 w 3055590"/>
              <a:gd name="connsiteY2" fmla="*/ 572704 h 572704"/>
              <a:gd name="connsiteX3" fmla="*/ 0 w 3055590"/>
              <a:gd name="connsiteY3" fmla="*/ 572704 h 572704"/>
              <a:gd name="connsiteX4" fmla="*/ 0 w 3055590"/>
              <a:gd name="connsiteY4" fmla="*/ 0 h 572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55590" h="572704">
                <a:moveTo>
                  <a:pt x="0" y="0"/>
                </a:moveTo>
                <a:lnTo>
                  <a:pt x="3055590" y="0"/>
                </a:lnTo>
                <a:lnTo>
                  <a:pt x="3055590" y="572704"/>
                </a:lnTo>
                <a:lnTo>
                  <a:pt x="0" y="57270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24130" rIns="0" bIns="24130" numCol="1" spcCol="1270" anchor="ctr" anchorCtr="0">
            <a:noAutofit/>
          </a:bodyPr>
          <a:lstStyle/>
          <a:p>
            <a:pPr lvl="0" algn="l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900" kern="1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632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Employee Benefits</a:t>
            </a:r>
          </a:p>
        </p:txBody>
      </p:sp>
      <p:sp>
        <p:nvSpPr>
          <p:cNvPr id="73730" name="Rectangle 1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Rewards in addition to regular compensation that are provided indirectly to employees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22696" y="2743200"/>
            <a:ext cx="4230304" cy="3211425"/>
            <a:chOff x="1295400" y="2884575"/>
            <a:chExt cx="4230304" cy="3211425"/>
          </a:xfrm>
        </p:grpSpPr>
        <p:sp>
          <p:nvSpPr>
            <p:cNvPr id="35" name="Oval 34"/>
            <p:cNvSpPr/>
            <p:nvPr/>
          </p:nvSpPr>
          <p:spPr>
            <a:xfrm>
              <a:off x="4953000" y="2927676"/>
              <a:ext cx="572704" cy="572704"/>
            </a:xfrm>
            <a:prstGeom prst="ellipse">
              <a:avLst/>
            </a:prstGeom>
            <a:scene3d>
              <a:camera prst="orthographicFront"/>
              <a:lightRig rig="chilly" dir="t"/>
            </a:scene3d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37" name="Oval 36"/>
            <p:cNvSpPr/>
            <p:nvPr/>
          </p:nvSpPr>
          <p:spPr>
            <a:xfrm>
              <a:off x="4953000" y="3574172"/>
              <a:ext cx="572704" cy="572704"/>
            </a:xfrm>
            <a:prstGeom prst="ellipse">
              <a:avLst/>
            </a:prstGeom>
            <a:scene3d>
              <a:camera prst="orthographicFront"/>
              <a:lightRig rig="chilly" dir="t"/>
            </a:scene3d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1800000"/>
                <a:satOff val="-6250"/>
                <a:lumOff val="4559"/>
                <a:alphaOff val="0"/>
              </a:schemeClr>
            </a:fillRef>
            <a:effectRef idx="0">
              <a:schemeClr val="accent5">
                <a:alpha val="50000"/>
                <a:hueOff val="1800000"/>
                <a:satOff val="-6250"/>
                <a:lumOff val="4559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4953000" y="4223077"/>
              <a:ext cx="572704" cy="572704"/>
            </a:xfrm>
            <a:prstGeom prst="ellipse">
              <a:avLst/>
            </a:prstGeom>
            <a:scene3d>
              <a:camera prst="orthographicFront"/>
              <a:lightRig rig="chilly" dir="t"/>
            </a:scene3d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3600000"/>
                <a:satOff val="-12500"/>
                <a:lumOff val="9118"/>
                <a:alphaOff val="0"/>
              </a:schemeClr>
            </a:fillRef>
            <a:effectRef idx="0">
              <a:schemeClr val="accent5">
                <a:alpha val="50000"/>
                <a:hueOff val="3600000"/>
                <a:satOff val="-12500"/>
                <a:lumOff val="9118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4953000" y="4871982"/>
              <a:ext cx="572704" cy="572704"/>
            </a:xfrm>
            <a:prstGeom prst="ellipse">
              <a:avLst/>
            </a:prstGeom>
            <a:scene3d>
              <a:camera prst="orthographicFront"/>
              <a:lightRig rig="chilly" dir="t"/>
            </a:scene3d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5400000"/>
                <a:satOff val="-18750"/>
                <a:lumOff val="13677"/>
                <a:alphaOff val="0"/>
              </a:schemeClr>
            </a:fillRef>
            <a:effectRef idx="0">
              <a:schemeClr val="accent5">
                <a:alpha val="50000"/>
                <a:hueOff val="5400000"/>
                <a:satOff val="-18750"/>
                <a:lumOff val="13677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43" name="Oval 42"/>
            <p:cNvSpPr/>
            <p:nvPr/>
          </p:nvSpPr>
          <p:spPr>
            <a:xfrm>
              <a:off x="4953000" y="5520887"/>
              <a:ext cx="572704" cy="572704"/>
            </a:xfrm>
            <a:prstGeom prst="ellipse">
              <a:avLst/>
            </a:prstGeom>
            <a:scene3d>
              <a:camera prst="orthographicFront"/>
              <a:lightRig rig="chilly" dir="t"/>
            </a:scene3d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7200000"/>
                <a:satOff val="-25000"/>
                <a:lumOff val="18236"/>
                <a:alphaOff val="0"/>
              </a:schemeClr>
            </a:fillRef>
            <a:effectRef idx="0">
              <a:schemeClr val="accent5">
                <a:alpha val="50000"/>
                <a:hueOff val="7200000"/>
                <a:satOff val="-25000"/>
                <a:lumOff val="18236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45" name="Oval 44"/>
            <p:cNvSpPr/>
            <p:nvPr/>
          </p:nvSpPr>
          <p:spPr>
            <a:xfrm>
              <a:off x="1295400" y="4874391"/>
              <a:ext cx="572704" cy="572704"/>
            </a:xfrm>
            <a:prstGeom prst="ellipse">
              <a:avLst/>
            </a:prstGeom>
            <a:scene3d>
              <a:camera prst="orthographicFront"/>
              <a:lightRig rig="chilly" dir="t"/>
            </a:scene3d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9000000"/>
                <a:satOff val="-31250"/>
                <a:lumOff val="22794"/>
                <a:alphaOff val="0"/>
              </a:schemeClr>
            </a:fillRef>
            <a:effectRef idx="0">
              <a:schemeClr val="accent5">
                <a:alpha val="50000"/>
                <a:hueOff val="9000000"/>
                <a:satOff val="-31250"/>
                <a:lumOff val="22794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47" name="Oval 46"/>
            <p:cNvSpPr/>
            <p:nvPr/>
          </p:nvSpPr>
          <p:spPr>
            <a:xfrm>
              <a:off x="1295400" y="5523296"/>
              <a:ext cx="572704" cy="572704"/>
            </a:xfrm>
            <a:prstGeom prst="ellipse">
              <a:avLst/>
            </a:prstGeom>
            <a:scene3d>
              <a:camera prst="orthographicFront"/>
              <a:lightRig rig="chilly" dir="t"/>
            </a:scene3d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10800000"/>
                <a:satOff val="-37500"/>
                <a:lumOff val="27353"/>
                <a:alphaOff val="0"/>
              </a:schemeClr>
            </a:fillRef>
            <a:effectRef idx="0">
              <a:schemeClr val="accent5">
                <a:alpha val="50000"/>
                <a:hueOff val="10800000"/>
                <a:satOff val="-37500"/>
                <a:lumOff val="27353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1295400" y="3576582"/>
              <a:ext cx="572704" cy="572704"/>
            </a:xfrm>
            <a:prstGeom prst="ellipse">
              <a:avLst/>
            </a:prstGeom>
            <a:scene3d>
              <a:camera prst="orthographicFront"/>
              <a:lightRig rig="chilly" dir="t"/>
            </a:scene3d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12600000"/>
                <a:satOff val="-43750"/>
                <a:lumOff val="31912"/>
                <a:alphaOff val="0"/>
              </a:schemeClr>
            </a:fillRef>
            <a:effectRef idx="0">
              <a:schemeClr val="accent5">
                <a:alpha val="50000"/>
                <a:hueOff val="12600000"/>
                <a:satOff val="-43750"/>
                <a:lumOff val="31912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51" name="Oval 50"/>
            <p:cNvSpPr/>
            <p:nvPr/>
          </p:nvSpPr>
          <p:spPr>
            <a:xfrm>
              <a:off x="1295400" y="4225487"/>
              <a:ext cx="572704" cy="572704"/>
            </a:xfrm>
            <a:prstGeom prst="ellipse">
              <a:avLst/>
            </a:prstGeom>
            <a:scene3d>
              <a:camera prst="orthographicFront"/>
              <a:lightRig rig="chilly" dir="t"/>
            </a:scene3d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14400000"/>
                <a:satOff val="-50000"/>
                <a:lumOff val="36471"/>
                <a:alphaOff val="0"/>
              </a:schemeClr>
            </a:fillRef>
            <a:effectRef idx="0">
              <a:schemeClr val="accent5">
                <a:alpha val="50000"/>
                <a:hueOff val="14400000"/>
                <a:satOff val="-50000"/>
                <a:lumOff val="36471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62" name="Oval 61"/>
            <p:cNvSpPr/>
            <p:nvPr/>
          </p:nvSpPr>
          <p:spPr>
            <a:xfrm>
              <a:off x="1295400" y="2884575"/>
              <a:ext cx="572704" cy="572704"/>
            </a:xfrm>
            <a:prstGeom prst="ellipse">
              <a:avLst/>
            </a:prstGeom>
            <a:solidFill>
              <a:srgbClr val="00709A">
                <a:alpha val="50000"/>
              </a:srgbClr>
            </a:solidFill>
            <a:scene3d>
              <a:camera prst="orthographicFront"/>
              <a:lightRig rig="chilly" dir="t"/>
            </a:scene3d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</p:grpSp>
      <p:sp>
        <p:nvSpPr>
          <p:cNvPr id="63" name="Freeform 62"/>
          <p:cNvSpPr/>
          <p:nvPr/>
        </p:nvSpPr>
        <p:spPr>
          <a:xfrm>
            <a:off x="1721393" y="2884575"/>
            <a:ext cx="3055590" cy="572704"/>
          </a:xfrm>
          <a:custGeom>
            <a:avLst/>
            <a:gdLst>
              <a:gd name="connsiteX0" fmla="*/ 0 w 3055590"/>
              <a:gd name="connsiteY0" fmla="*/ 0 h 572704"/>
              <a:gd name="connsiteX1" fmla="*/ 3055590 w 3055590"/>
              <a:gd name="connsiteY1" fmla="*/ 0 h 572704"/>
              <a:gd name="connsiteX2" fmla="*/ 3055590 w 3055590"/>
              <a:gd name="connsiteY2" fmla="*/ 572704 h 572704"/>
              <a:gd name="connsiteX3" fmla="*/ 0 w 3055590"/>
              <a:gd name="connsiteY3" fmla="*/ 572704 h 572704"/>
              <a:gd name="connsiteX4" fmla="*/ 0 w 3055590"/>
              <a:gd name="connsiteY4" fmla="*/ 0 h 572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55590" h="572704">
                <a:moveTo>
                  <a:pt x="0" y="0"/>
                </a:moveTo>
                <a:lnTo>
                  <a:pt x="3055590" y="0"/>
                </a:lnTo>
                <a:lnTo>
                  <a:pt x="3055590" y="572704"/>
                </a:lnTo>
                <a:lnTo>
                  <a:pt x="0" y="57270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24130" rIns="0" bIns="24130" numCol="1" spcCol="1270" anchor="ctr" anchorCtr="0">
            <a:noAutofit/>
          </a:bodyPr>
          <a:lstStyle/>
          <a:p>
            <a:pPr lvl="0" algn="l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900" kern="1200" dirty="0">
              <a:solidFill>
                <a:srgbClr val="C00000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342401" y="2743200"/>
            <a:ext cx="6734799" cy="3211425"/>
            <a:chOff x="1581753" y="2884575"/>
            <a:chExt cx="6734799" cy="3211425"/>
          </a:xfrm>
        </p:grpSpPr>
        <p:sp>
          <p:nvSpPr>
            <p:cNvPr id="38" name="Freeform 37"/>
            <p:cNvSpPr/>
            <p:nvPr/>
          </p:nvSpPr>
          <p:spPr>
            <a:xfrm>
              <a:off x="5239353" y="3574172"/>
              <a:ext cx="3055590" cy="572704"/>
            </a:xfrm>
            <a:custGeom>
              <a:avLst/>
              <a:gdLst>
                <a:gd name="connsiteX0" fmla="*/ 0 w 3055590"/>
                <a:gd name="connsiteY0" fmla="*/ 0 h 572704"/>
                <a:gd name="connsiteX1" fmla="*/ 3055590 w 3055590"/>
                <a:gd name="connsiteY1" fmla="*/ 0 h 572704"/>
                <a:gd name="connsiteX2" fmla="*/ 3055590 w 3055590"/>
                <a:gd name="connsiteY2" fmla="*/ 572704 h 572704"/>
                <a:gd name="connsiteX3" fmla="*/ 0 w 3055590"/>
                <a:gd name="connsiteY3" fmla="*/ 572704 h 572704"/>
                <a:gd name="connsiteX4" fmla="*/ 0 w 3055590"/>
                <a:gd name="connsiteY4" fmla="*/ 0 h 57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5590" h="572704">
                  <a:moveTo>
                    <a:pt x="0" y="0"/>
                  </a:moveTo>
                  <a:lnTo>
                    <a:pt x="3055590" y="0"/>
                  </a:lnTo>
                  <a:lnTo>
                    <a:pt x="3055590" y="572704"/>
                  </a:lnTo>
                  <a:lnTo>
                    <a:pt x="0" y="57270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24130" rIns="0" bIns="24130" numCol="1" spcCol="1270" anchor="ctr" anchorCtr="0">
              <a:noAutofit/>
            </a:bodyPr>
            <a:lstStyle/>
            <a:p>
              <a:pPr lvl="0" algn="l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900" kern="1200" dirty="0">
                  <a:solidFill>
                    <a:schemeClr val="tx1"/>
                  </a:solidFill>
                </a:rPr>
                <a:t>Health, life, and dental insurance</a:t>
              </a:r>
            </a:p>
          </p:txBody>
        </p:sp>
        <p:sp>
          <p:nvSpPr>
            <p:cNvPr id="40" name="Freeform 39"/>
            <p:cNvSpPr/>
            <p:nvPr/>
          </p:nvSpPr>
          <p:spPr>
            <a:xfrm>
              <a:off x="5239353" y="4223077"/>
              <a:ext cx="3055590" cy="572704"/>
            </a:xfrm>
            <a:custGeom>
              <a:avLst/>
              <a:gdLst>
                <a:gd name="connsiteX0" fmla="*/ 0 w 3055590"/>
                <a:gd name="connsiteY0" fmla="*/ 0 h 572704"/>
                <a:gd name="connsiteX1" fmla="*/ 3055590 w 3055590"/>
                <a:gd name="connsiteY1" fmla="*/ 0 h 572704"/>
                <a:gd name="connsiteX2" fmla="*/ 3055590 w 3055590"/>
                <a:gd name="connsiteY2" fmla="*/ 572704 h 572704"/>
                <a:gd name="connsiteX3" fmla="*/ 0 w 3055590"/>
                <a:gd name="connsiteY3" fmla="*/ 572704 h 572704"/>
                <a:gd name="connsiteX4" fmla="*/ 0 w 3055590"/>
                <a:gd name="connsiteY4" fmla="*/ 0 h 57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5590" h="572704">
                  <a:moveTo>
                    <a:pt x="0" y="0"/>
                  </a:moveTo>
                  <a:lnTo>
                    <a:pt x="3055590" y="0"/>
                  </a:lnTo>
                  <a:lnTo>
                    <a:pt x="3055590" y="572704"/>
                  </a:lnTo>
                  <a:lnTo>
                    <a:pt x="0" y="57270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24130" rIns="0" bIns="24130" numCol="1" spcCol="1270" anchor="ctr" anchorCtr="0">
              <a:noAutofit/>
            </a:bodyPr>
            <a:lstStyle/>
            <a:p>
              <a:pPr lvl="0" algn="l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900" kern="1200" dirty="0">
                  <a:solidFill>
                    <a:schemeClr val="tx1"/>
                  </a:solidFill>
                </a:rPr>
                <a:t>Pension and retirement programs</a:t>
              </a:r>
            </a:p>
          </p:txBody>
        </p:sp>
        <p:sp>
          <p:nvSpPr>
            <p:cNvPr id="42" name="Freeform 41"/>
            <p:cNvSpPr/>
            <p:nvPr/>
          </p:nvSpPr>
          <p:spPr>
            <a:xfrm>
              <a:off x="5239353" y="4871982"/>
              <a:ext cx="3055590" cy="572704"/>
            </a:xfrm>
            <a:custGeom>
              <a:avLst/>
              <a:gdLst>
                <a:gd name="connsiteX0" fmla="*/ 0 w 3055590"/>
                <a:gd name="connsiteY0" fmla="*/ 0 h 572704"/>
                <a:gd name="connsiteX1" fmla="*/ 3055590 w 3055590"/>
                <a:gd name="connsiteY1" fmla="*/ 0 h 572704"/>
                <a:gd name="connsiteX2" fmla="*/ 3055590 w 3055590"/>
                <a:gd name="connsiteY2" fmla="*/ 572704 h 572704"/>
                <a:gd name="connsiteX3" fmla="*/ 0 w 3055590"/>
                <a:gd name="connsiteY3" fmla="*/ 572704 h 572704"/>
                <a:gd name="connsiteX4" fmla="*/ 0 w 3055590"/>
                <a:gd name="connsiteY4" fmla="*/ 0 h 57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5590" h="572704">
                  <a:moveTo>
                    <a:pt x="0" y="0"/>
                  </a:moveTo>
                  <a:lnTo>
                    <a:pt x="3055590" y="0"/>
                  </a:lnTo>
                  <a:lnTo>
                    <a:pt x="3055590" y="572704"/>
                  </a:lnTo>
                  <a:lnTo>
                    <a:pt x="0" y="57270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24130" rIns="0" bIns="24130" numCol="1" spcCol="1270" anchor="ctr" anchorCtr="0">
              <a:noAutofit/>
            </a:bodyPr>
            <a:lstStyle/>
            <a:p>
              <a:pPr lvl="0" algn="l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900" kern="1200" dirty="0">
                  <a:solidFill>
                    <a:schemeClr val="tx1"/>
                  </a:solidFill>
                </a:rPr>
                <a:t>Workers’ compensation insurance</a:t>
              </a:r>
            </a:p>
          </p:txBody>
        </p:sp>
        <p:sp>
          <p:nvSpPr>
            <p:cNvPr id="44" name="Freeform 43"/>
            <p:cNvSpPr/>
            <p:nvPr/>
          </p:nvSpPr>
          <p:spPr>
            <a:xfrm>
              <a:off x="5239353" y="5520887"/>
              <a:ext cx="3055590" cy="572704"/>
            </a:xfrm>
            <a:custGeom>
              <a:avLst/>
              <a:gdLst>
                <a:gd name="connsiteX0" fmla="*/ 0 w 3055590"/>
                <a:gd name="connsiteY0" fmla="*/ 0 h 572704"/>
                <a:gd name="connsiteX1" fmla="*/ 3055590 w 3055590"/>
                <a:gd name="connsiteY1" fmla="*/ 0 h 572704"/>
                <a:gd name="connsiteX2" fmla="*/ 3055590 w 3055590"/>
                <a:gd name="connsiteY2" fmla="*/ 572704 h 572704"/>
                <a:gd name="connsiteX3" fmla="*/ 0 w 3055590"/>
                <a:gd name="connsiteY3" fmla="*/ 572704 h 572704"/>
                <a:gd name="connsiteX4" fmla="*/ 0 w 3055590"/>
                <a:gd name="connsiteY4" fmla="*/ 0 h 57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5590" h="572704">
                  <a:moveTo>
                    <a:pt x="0" y="0"/>
                  </a:moveTo>
                  <a:lnTo>
                    <a:pt x="3055590" y="0"/>
                  </a:lnTo>
                  <a:lnTo>
                    <a:pt x="3055590" y="572704"/>
                  </a:lnTo>
                  <a:lnTo>
                    <a:pt x="0" y="57270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24130" rIns="0" bIns="24130" numCol="1" spcCol="1270" anchor="ctr" anchorCtr="0">
              <a:noAutofit/>
            </a:bodyPr>
            <a:lstStyle/>
            <a:p>
              <a:pPr lvl="0" algn="l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900" kern="1200" dirty="0">
                  <a:solidFill>
                    <a:schemeClr val="tx1"/>
                  </a:solidFill>
                </a:rPr>
                <a:t>Unemployment insurance</a:t>
              </a:r>
            </a:p>
          </p:txBody>
        </p:sp>
        <p:sp>
          <p:nvSpPr>
            <p:cNvPr id="46" name="Freeform 45"/>
            <p:cNvSpPr/>
            <p:nvPr/>
          </p:nvSpPr>
          <p:spPr>
            <a:xfrm>
              <a:off x="1581753" y="4874391"/>
              <a:ext cx="3055590" cy="572704"/>
            </a:xfrm>
            <a:custGeom>
              <a:avLst/>
              <a:gdLst>
                <a:gd name="connsiteX0" fmla="*/ 0 w 3055590"/>
                <a:gd name="connsiteY0" fmla="*/ 0 h 572704"/>
                <a:gd name="connsiteX1" fmla="*/ 3055590 w 3055590"/>
                <a:gd name="connsiteY1" fmla="*/ 0 h 572704"/>
                <a:gd name="connsiteX2" fmla="*/ 3055590 w 3055590"/>
                <a:gd name="connsiteY2" fmla="*/ 572704 h 572704"/>
                <a:gd name="connsiteX3" fmla="*/ 0 w 3055590"/>
                <a:gd name="connsiteY3" fmla="*/ 572704 h 572704"/>
                <a:gd name="connsiteX4" fmla="*/ 0 w 3055590"/>
                <a:gd name="connsiteY4" fmla="*/ 0 h 57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5590" h="572704">
                  <a:moveTo>
                    <a:pt x="0" y="0"/>
                  </a:moveTo>
                  <a:lnTo>
                    <a:pt x="3055590" y="0"/>
                  </a:lnTo>
                  <a:lnTo>
                    <a:pt x="3055590" y="572704"/>
                  </a:lnTo>
                  <a:lnTo>
                    <a:pt x="0" y="57270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24130" rIns="0" bIns="24130" numCol="1" spcCol="1270" anchor="ctr" anchorCtr="0">
              <a:noAutofit/>
            </a:bodyPr>
            <a:lstStyle/>
            <a:p>
              <a:pPr lvl="0" algn="l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900" kern="1200" dirty="0">
                  <a:solidFill>
                    <a:schemeClr val="tx1"/>
                  </a:solidFill>
                </a:rPr>
                <a:t>Tuition-reimbursement plans</a:t>
              </a:r>
            </a:p>
          </p:txBody>
        </p:sp>
        <p:sp>
          <p:nvSpPr>
            <p:cNvPr id="48" name="Freeform 47"/>
            <p:cNvSpPr/>
            <p:nvPr/>
          </p:nvSpPr>
          <p:spPr>
            <a:xfrm>
              <a:off x="1581753" y="5523296"/>
              <a:ext cx="3055590" cy="572704"/>
            </a:xfrm>
            <a:custGeom>
              <a:avLst/>
              <a:gdLst>
                <a:gd name="connsiteX0" fmla="*/ 0 w 3055590"/>
                <a:gd name="connsiteY0" fmla="*/ 0 h 572704"/>
                <a:gd name="connsiteX1" fmla="*/ 3055590 w 3055590"/>
                <a:gd name="connsiteY1" fmla="*/ 0 h 572704"/>
                <a:gd name="connsiteX2" fmla="*/ 3055590 w 3055590"/>
                <a:gd name="connsiteY2" fmla="*/ 572704 h 572704"/>
                <a:gd name="connsiteX3" fmla="*/ 0 w 3055590"/>
                <a:gd name="connsiteY3" fmla="*/ 572704 h 572704"/>
                <a:gd name="connsiteX4" fmla="*/ 0 w 3055590"/>
                <a:gd name="connsiteY4" fmla="*/ 0 h 57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5590" h="572704">
                  <a:moveTo>
                    <a:pt x="0" y="0"/>
                  </a:moveTo>
                  <a:lnTo>
                    <a:pt x="3055590" y="0"/>
                  </a:lnTo>
                  <a:lnTo>
                    <a:pt x="3055590" y="572704"/>
                  </a:lnTo>
                  <a:lnTo>
                    <a:pt x="0" y="57270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24130" rIns="0" bIns="24130" numCol="1" spcCol="1270" anchor="ctr" anchorCtr="0">
              <a:noAutofit/>
            </a:bodyPr>
            <a:lstStyle/>
            <a:p>
              <a:pPr lvl="0" algn="l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900" kern="1200" dirty="0">
                  <a:solidFill>
                    <a:schemeClr val="tx1"/>
                  </a:solidFill>
                </a:rPr>
                <a:t>Child-care services</a:t>
              </a:r>
            </a:p>
          </p:txBody>
        </p:sp>
        <p:sp>
          <p:nvSpPr>
            <p:cNvPr id="50" name="Freeform 49"/>
            <p:cNvSpPr/>
            <p:nvPr/>
          </p:nvSpPr>
          <p:spPr>
            <a:xfrm>
              <a:off x="1581753" y="3576582"/>
              <a:ext cx="3055590" cy="572704"/>
            </a:xfrm>
            <a:custGeom>
              <a:avLst/>
              <a:gdLst>
                <a:gd name="connsiteX0" fmla="*/ 0 w 3055590"/>
                <a:gd name="connsiteY0" fmla="*/ 0 h 572704"/>
                <a:gd name="connsiteX1" fmla="*/ 3055590 w 3055590"/>
                <a:gd name="connsiteY1" fmla="*/ 0 h 572704"/>
                <a:gd name="connsiteX2" fmla="*/ 3055590 w 3055590"/>
                <a:gd name="connsiteY2" fmla="*/ 572704 h 572704"/>
                <a:gd name="connsiteX3" fmla="*/ 0 w 3055590"/>
                <a:gd name="connsiteY3" fmla="*/ 572704 h 572704"/>
                <a:gd name="connsiteX4" fmla="*/ 0 w 3055590"/>
                <a:gd name="connsiteY4" fmla="*/ 0 h 57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5590" h="572704">
                  <a:moveTo>
                    <a:pt x="0" y="0"/>
                  </a:moveTo>
                  <a:lnTo>
                    <a:pt x="3055590" y="0"/>
                  </a:lnTo>
                  <a:lnTo>
                    <a:pt x="3055590" y="572704"/>
                  </a:lnTo>
                  <a:lnTo>
                    <a:pt x="0" y="57270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24130" rIns="0" bIns="24130" numCol="1" spcCol="1270" anchor="ctr" anchorCtr="0">
              <a:noAutofit/>
            </a:bodyPr>
            <a:lstStyle/>
            <a:p>
              <a:pPr lvl="0" algn="l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900" kern="1200" dirty="0">
                  <a:solidFill>
                    <a:schemeClr val="tx1"/>
                  </a:solidFill>
                </a:rPr>
                <a:t>Company cafeterias</a:t>
              </a:r>
            </a:p>
          </p:txBody>
        </p:sp>
        <p:sp>
          <p:nvSpPr>
            <p:cNvPr id="52" name="Freeform 51"/>
            <p:cNvSpPr/>
            <p:nvPr/>
          </p:nvSpPr>
          <p:spPr>
            <a:xfrm>
              <a:off x="1581753" y="4225487"/>
              <a:ext cx="3055590" cy="572704"/>
            </a:xfrm>
            <a:custGeom>
              <a:avLst/>
              <a:gdLst>
                <a:gd name="connsiteX0" fmla="*/ 0 w 3055590"/>
                <a:gd name="connsiteY0" fmla="*/ 0 h 572704"/>
                <a:gd name="connsiteX1" fmla="*/ 3055590 w 3055590"/>
                <a:gd name="connsiteY1" fmla="*/ 0 h 572704"/>
                <a:gd name="connsiteX2" fmla="*/ 3055590 w 3055590"/>
                <a:gd name="connsiteY2" fmla="*/ 572704 h 572704"/>
                <a:gd name="connsiteX3" fmla="*/ 0 w 3055590"/>
                <a:gd name="connsiteY3" fmla="*/ 572704 h 572704"/>
                <a:gd name="connsiteX4" fmla="*/ 0 w 3055590"/>
                <a:gd name="connsiteY4" fmla="*/ 0 h 57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5590" h="572704">
                  <a:moveTo>
                    <a:pt x="0" y="0"/>
                  </a:moveTo>
                  <a:lnTo>
                    <a:pt x="3055590" y="0"/>
                  </a:lnTo>
                  <a:lnTo>
                    <a:pt x="3055590" y="572704"/>
                  </a:lnTo>
                  <a:lnTo>
                    <a:pt x="0" y="57270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24130" rIns="0" bIns="24130" numCol="1" spcCol="1270" anchor="ctr" anchorCtr="0">
              <a:noAutofit/>
            </a:bodyPr>
            <a:lstStyle/>
            <a:p>
              <a:pPr lvl="0" algn="l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900" kern="1200" dirty="0">
                  <a:solidFill>
                    <a:schemeClr val="tx1"/>
                  </a:solidFill>
                </a:rPr>
                <a:t>Stock-option plans</a:t>
              </a:r>
            </a:p>
          </p:txBody>
        </p:sp>
        <p:sp>
          <p:nvSpPr>
            <p:cNvPr id="65" name="Freeform 64"/>
            <p:cNvSpPr/>
            <p:nvPr/>
          </p:nvSpPr>
          <p:spPr>
            <a:xfrm>
              <a:off x="5260962" y="2884575"/>
              <a:ext cx="3055590" cy="572704"/>
            </a:xfrm>
            <a:custGeom>
              <a:avLst/>
              <a:gdLst>
                <a:gd name="connsiteX0" fmla="*/ 0 w 3055590"/>
                <a:gd name="connsiteY0" fmla="*/ 0 h 572704"/>
                <a:gd name="connsiteX1" fmla="*/ 3055590 w 3055590"/>
                <a:gd name="connsiteY1" fmla="*/ 0 h 572704"/>
                <a:gd name="connsiteX2" fmla="*/ 3055590 w 3055590"/>
                <a:gd name="connsiteY2" fmla="*/ 572704 h 572704"/>
                <a:gd name="connsiteX3" fmla="*/ 0 w 3055590"/>
                <a:gd name="connsiteY3" fmla="*/ 572704 h 572704"/>
                <a:gd name="connsiteX4" fmla="*/ 0 w 3055590"/>
                <a:gd name="connsiteY4" fmla="*/ 0 h 57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5590" h="572704">
                  <a:moveTo>
                    <a:pt x="0" y="0"/>
                  </a:moveTo>
                  <a:lnTo>
                    <a:pt x="3055590" y="0"/>
                  </a:lnTo>
                  <a:lnTo>
                    <a:pt x="3055590" y="572704"/>
                  </a:lnTo>
                  <a:lnTo>
                    <a:pt x="0" y="57270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24130" rIns="0" bIns="24130" numCol="1" spcCol="1270" anchor="ctr" anchorCtr="0">
              <a:noAutofit/>
            </a:bodyPr>
            <a:lstStyle/>
            <a:p>
              <a:pPr lvl="0" algn="l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900" kern="1200" dirty="0">
                  <a:solidFill>
                    <a:schemeClr val="tx1"/>
                  </a:solidFill>
                </a:rPr>
                <a:t>Other unusual benefits</a:t>
              </a:r>
            </a:p>
          </p:txBody>
        </p:sp>
        <p:sp>
          <p:nvSpPr>
            <p:cNvPr id="36" name="Freeform 35"/>
            <p:cNvSpPr/>
            <p:nvPr/>
          </p:nvSpPr>
          <p:spPr>
            <a:xfrm>
              <a:off x="1581753" y="2927676"/>
              <a:ext cx="3055590" cy="572704"/>
            </a:xfrm>
            <a:custGeom>
              <a:avLst/>
              <a:gdLst>
                <a:gd name="connsiteX0" fmla="*/ 0 w 3055590"/>
                <a:gd name="connsiteY0" fmla="*/ 0 h 572704"/>
                <a:gd name="connsiteX1" fmla="*/ 3055590 w 3055590"/>
                <a:gd name="connsiteY1" fmla="*/ 0 h 572704"/>
                <a:gd name="connsiteX2" fmla="*/ 3055590 w 3055590"/>
                <a:gd name="connsiteY2" fmla="*/ 572704 h 572704"/>
                <a:gd name="connsiteX3" fmla="*/ 0 w 3055590"/>
                <a:gd name="connsiteY3" fmla="*/ 572704 h 572704"/>
                <a:gd name="connsiteX4" fmla="*/ 0 w 3055590"/>
                <a:gd name="connsiteY4" fmla="*/ 0 h 57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5590" h="572704">
                  <a:moveTo>
                    <a:pt x="0" y="0"/>
                  </a:moveTo>
                  <a:lnTo>
                    <a:pt x="3055590" y="0"/>
                  </a:lnTo>
                  <a:lnTo>
                    <a:pt x="3055590" y="572704"/>
                  </a:lnTo>
                  <a:lnTo>
                    <a:pt x="0" y="57270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24130" rIns="0" bIns="24130" numCol="1" spcCol="1270" anchor="ctr" anchorCtr="0">
              <a:noAutofit/>
            </a:bodyPr>
            <a:lstStyle/>
            <a:p>
              <a:pPr lvl="0" algn="l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900" kern="1200" dirty="0">
                  <a:solidFill>
                    <a:schemeClr val="tx1"/>
                  </a:solidFill>
                </a:rPr>
                <a:t>Pay for time not worked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5972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Employee Benefits</a:t>
            </a:r>
          </a:p>
        </p:txBody>
      </p:sp>
      <p:sp>
        <p:nvSpPr>
          <p:cNvPr id="73730" name="Rectangle 1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Rewards in addition to regular compensation that are provided indirectly to the employee</a:t>
            </a:r>
          </a:p>
          <a:p>
            <a:r>
              <a:rPr lang="en-US" sz="1800" dirty="0"/>
              <a:t>Types of benefits</a:t>
            </a:r>
          </a:p>
          <a:p>
            <a:pPr lvl="1"/>
            <a:r>
              <a:rPr lang="en-US" sz="1800" dirty="0"/>
              <a:t>Pay for time not worked</a:t>
            </a:r>
          </a:p>
          <a:p>
            <a:pPr lvl="2"/>
            <a:r>
              <a:rPr lang="en-US" sz="1600" dirty="0"/>
              <a:t>Vacation time, holidays, and sick leave</a:t>
            </a:r>
          </a:p>
          <a:p>
            <a:pPr lvl="1"/>
            <a:r>
              <a:rPr lang="en-US" sz="1800" dirty="0"/>
              <a:t>Insurance packages</a:t>
            </a:r>
          </a:p>
          <a:p>
            <a:pPr lvl="2"/>
            <a:r>
              <a:rPr lang="en-US" sz="1600" dirty="0"/>
              <a:t>Health, life, and dental insurance</a:t>
            </a:r>
          </a:p>
          <a:p>
            <a:pPr lvl="1"/>
            <a:r>
              <a:rPr lang="en-US" sz="1800" dirty="0"/>
              <a:t>Pension and Retirement programs</a:t>
            </a:r>
          </a:p>
          <a:p>
            <a:pPr lvl="2"/>
            <a:r>
              <a:rPr lang="en-US" sz="1600" dirty="0"/>
              <a:t>Costs may be shared or fully paid by the employer</a:t>
            </a:r>
          </a:p>
          <a:p>
            <a:pPr lvl="1"/>
            <a:r>
              <a:rPr lang="en-US" sz="1800" dirty="0"/>
              <a:t>Required by law</a:t>
            </a:r>
          </a:p>
          <a:p>
            <a:pPr lvl="2"/>
            <a:r>
              <a:rPr lang="en-US" sz="1600" dirty="0"/>
              <a:t>Workers’ compensation, unemployment insurance, and Social Security</a:t>
            </a:r>
          </a:p>
          <a:p>
            <a:pPr lvl="1"/>
            <a:r>
              <a:rPr lang="en-US" sz="1800" dirty="0"/>
              <a:t>Other benefits</a:t>
            </a:r>
          </a:p>
          <a:p>
            <a:pPr lvl="2"/>
            <a:r>
              <a:rPr lang="en-US" sz="1600" dirty="0"/>
              <a:t>Tuition-reimbursement, credit unions, child care, company cafeterias, exercise rooms, stock-options, special benefits to U.S. military reservists called to active duty</a:t>
            </a:r>
          </a:p>
        </p:txBody>
      </p:sp>
    </p:spTree>
    <p:extLst>
      <p:ext uri="{BB962C8B-B14F-4D97-AF65-F5344CB8AC3E}">
        <p14:creationId xmlns:p14="http://schemas.microsoft.com/office/powerpoint/2010/main" val="3681057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12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lnSpc>
                <a:spcPts val="3360"/>
              </a:lnSpc>
              <a:buNone/>
            </a:pPr>
            <a:r>
              <a:rPr lang="en-US" dirty="0"/>
              <a:t>A compensation plan whereby an employee receives a predetermined amount of benefit dollars to spend on a package of benefits he or she has selected to meet individual needs</a:t>
            </a:r>
          </a:p>
        </p:txBody>
      </p:sp>
      <p:sp>
        <p:nvSpPr>
          <p:cNvPr id="75777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Flexible Benefit Plans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966823733"/>
              </p:ext>
            </p:extLst>
          </p:nvPr>
        </p:nvGraphicFramePr>
        <p:xfrm>
          <a:off x="4419600" y="1524000"/>
          <a:ext cx="4572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20281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and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Employee training </a:t>
            </a:r>
            <a:r>
              <a:rPr lang="en-US" dirty="0"/>
              <a:t>is the process of teaching operations and technical employees how to do their present jobs more effectively and efficiently</a:t>
            </a:r>
          </a:p>
          <a:p>
            <a:r>
              <a:rPr lang="en-US" b="1" dirty="0"/>
              <a:t>Management development </a:t>
            </a:r>
            <a:r>
              <a:rPr lang="en-US" dirty="0"/>
              <a:t>is the process of preparing managers and other professionals to assume increased responsibility in both present and future positions</a:t>
            </a:r>
          </a:p>
        </p:txBody>
      </p:sp>
    </p:spTree>
    <p:extLst>
      <p:ext uri="{BB962C8B-B14F-4D97-AF65-F5344CB8AC3E}">
        <p14:creationId xmlns:p14="http://schemas.microsoft.com/office/powerpoint/2010/main" val="188962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lnSpc>
                <a:spcPts val="3360"/>
              </a:lnSpc>
              <a:spcBef>
                <a:spcPts val="1272"/>
              </a:spcBef>
              <a:buNone/>
            </a:pPr>
            <a:r>
              <a:rPr lang="en-US" dirty="0"/>
              <a:t>Ask:</a:t>
            </a:r>
          </a:p>
          <a:p>
            <a:pPr>
              <a:lnSpc>
                <a:spcPts val="3360"/>
              </a:lnSpc>
              <a:spcBef>
                <a:spcPts val="1272"/>
              </a:spcBef>
            </a:pPr>
            <a:r>
              <a:rPr lang="en-US" dirty="0"/>
              <a:t>Is training needed?</a:t>
            </a:r>
          </a:p>
          <a:p>
            <a:pPr>
              <a:lnSpc>
                <a:spcPts val="3360"/>
              </a:lnSpc>
              <a:spcBef>
                <a:spcPts val="1272"/>
              </a:spcBef>
            </a:pPr>
            <a:r>
              <a:rPr lang="en-US" dirty="0"/>
              <a:t>What types of training are needed?</a:t>
            </a:r>
          </a:p>
          <a:p>
            <a:pPr>
              <a:lnSpc>
                <a:spcPts val="3360"/>
              </a:lnSpc>
              <a:spcBef>
                <a:spcPts val="1272"/>
              </a:spcBef>
            </a:pPr>
            <a:r>
              <a:rPr lang="en-US" dirty="0"/>
              <a:t>Is it motivation rather than training that is lacking?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669" y="2438400"/>
            <a:ext cx="4189331" cy="30156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98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of Training Needs</a:t>
            </a:r>
          </a:p>
        </p:txBody>
      </p:sp>
    </p:spTree>
    <p:extLst>
      <p:ext uri="{BB962C8B-B14F-4D97-AF65-F5344CB8AC3E}">
        <p14:creationId xmlns:p14="http://schemas.microsoft.com/office/powerpoint/2010/main" val="198177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and Development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On-the-job methods</a:t>
            </a:r>
          </a:p>
          <a:p>
            <a:r>
              <a:rPr lang="en-US" dirty="0"/>
              <a:t>Simulations</a:t>
            </a:r>
          </a:p>
          <a:p>
            <a:r>
              <a:rPr lang="en-US" dirty="0"/>
              <a:t>Classroom teaching and lectures</a:t>
            </a:r>
          </a:p>
          <a:p>
            <a:r>
              <a:rPr lang="en-US" dirty="0"/>
              <a:t>Conferences and seminars</a:t>
            </a:r>
          </a:p>
          <a:p>
            <a:r>
              <a:rPr lang="en-US" dirty="0"/>
              <a:t>Role-playing</a:t>
            </a:r>
          </a:p>
          <a:p>
            <a:r>
              <a:rPr lang="en-US" dirty="0"/>
              <a:t>e-Learning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3574445"/>
            <a:ext cx="4295775" cy="26358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29819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Exercise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As the human resources manager for a luxury hotel, you are responsible for training and development for  the  hotel employees. You need to create training programs tailored to the needs of the various departments in the hotel: Housekeeping, Customer Relations, Events, Food &amp; Beverage—as well as for the hotel management. Using the steps below, outline the various training programs required.</a:t>
            </a:r>
          </a:p>
          <a:p>
            <a:pPr lvl="1"/>
            <a:r>
              <a:rPr lang="en-US" sz="2400" dirty="0"/>
              <a:t>Analyze the need for a program</a:t>
            </a:r>
          </a:p>
          <a:p>
            <a:pPr lvl="1"/>
            <a:r>
              <a:rPr lang="en-US" sz="2400" dirty="0"/>
              <a:t>Determine training and development </a:t>
            </a:r>
            <a:br>
              <a:rPr lang="en-US" sz="2400" dirty="0"/>
            </a:br>
            <a:r>
              <a:rPr lang="en-US" sz="2400" dirty="0"/>
              <a:t>methods to be used</a:t>
            </a:r>
          </a:p>
          <a:p>
            <a:pPr lvl="1"/>
            <a:r>
              <a:rPr lang="en-US" sz="2400" dirty="0"/>
              <a:t>Create an evaluation system to </a:t>
            </a:r>
            <a:br>
              <a:rPr lang="en-US" sz="2400" dirty="0"/>
            </a:br>
            <a:r>
              <a:rPr lang="en-US" sz="2400" dirty="0"/>
              <a:t>assess the program’s effectiveness</a:t>
            </a:r>
          </a:p>
        </p:txBody>
      </p:sp>
    </p:spTree>
    <p:extLst>
      <p:ext uri="{BB962C8B-B14F-4D97-AF65-F5344CB8AC3E}">
        <p14:creationId xmlns:p14="http://schemas.microsoft.com/office/powerpoint/2010/main" val="4013300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Appraisal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evaluation of employees’ current and potential levels of performance to allow managers to make unbiased human resources decisions</a:t>
            </a:r>
          </a:p>
          <a:p>
            <a:r>
              <a:rPr lang="en-US" dirty="0"/>
              <a:t>Uses:</a:t>
            </a:r>
          </a:p>
          <a:p>
            <a:pPr lvl="1">
              <a:lnSpc>
                <a:spcPts val="3360"/>
              </a:lnSpc>
            </a:pPr>
            <a:r>
              <a:rPr lang="en-US" sz="2600" dirty="0">
                <a:solidFill>
                  <a:srgbClr val="000000"/>
                </a:solidFill>
              </a:rPr>
              <a:t>Lets workers know how they are doing and how they can do better</a:t>
            </a:r>
          </a:p>
          <a:p>
            <a:pPr lvl="1">
              <a:lnSpc>
                <a:spcPts val="3360"/>
              </a:lnSpc>
            </a:pPr>
            <a:r>
              <a:rPr lang="en-US" sz="2600" dirty="0">
                <a:solidFill>
                  <a:srgbClr val="000000"/>
                </a:solidFill>
              </a:rPr>
              <a:t>Provides the basis for distributing rewards</a:t>
            </a:r>
          </a:p>
          <a:p>
            <a:pPr lvl="1">
              <a:lnSpc>
                <a:spcPts val="3360"/>
              </a:lnSpc>
            </a:pPr>
            <a:r>
              <a:rPr lang="en-US" sz="2600" dirty="0">
                <a:solidFill>
                  <a:srgbClr val="000000"/>
                </a:solidFill>
              </a:rPr>
              <a:t>Helps the organization monitor employee selection, training, and development activities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278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Exercise</a:t>
            </a:r>
            <a:endParaRPr lang="en-US" sz="2400" b="0" dirty="0"/>
          </a:p>
        </p:txBody>
      </p:sp>
      <p:sp>
        <p:nvSpPr>
          <p:cNvPr id="94210" name="Rectangle 1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Read about the most common performance appraisal errors at the link below:</a:t>
            </a:r>
          </a:p>
          <a:p>
            <a:pPr marL="457200" indent="0">
              <a:buNone/>
            </a:pPr>
            <a:r>
              <a:rPr lang="en-US" dirty="0">
                <a:hlinkClick r:id="rId3"/>
              </a:rPr>
              <a:t>http://onlinesurvey.surveyshack.com/blog/bid/35060/The-5-Biggest-Performance-Appraisal-Errors</a:t>
            </a:r>
            <a:endParaRPr lang="en-US" dirty="0"/>
          </a:p>
          <a:p>
            <a:endParaRPr lang="en-US" dirty="0"/>
          </a:p>
          <a:p>
            <a:r>
              <a:rPr lang="en-US" dirty="0"/>
              <a:t>Draw up a list of recommendations to help managers avoid these common errors when evaluating employee performance.</a:t>
            </a:r>
          </a:p>
        </p:txBody>
      </p:sp>
    </p:spTree>
    <p:extLst>
      <p:ext uri="{BB962C8B-B14F-4D97-AF65-F5344CB8AC3E}">
        <p14:creationId xmlns:p14="http://schemas.microsoft.com/office/powerpoint/2010/main" val="3275253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Evaluation Techniques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Objective methods</a:t>
            </a:r>
          </a:p>
          <a:p>
            <a:pPr lvl="1"/>
            <a:r>
              <a:rPr lang="en-US" dirty="0"/>
              <a:t>Use some measurable quantity as the basis for assessing performance</a:t>
            </a:r>
          </a:p>
          <a:p>
            <a:pPr lvl="1"/>
            <a:r>
              <a:rPr lang="en-US" dirty="0"/>
              <a:t>Units of output, dollar volume of sales, number of defective products, and number of insurance claims processed are all objective, measurable quantities</a:t>
            </a:r>
          </a:p>
          <a:p>
            <a:r>
              <a:rPr lang="en-US" dirty="0"/>
              <a:t>Judgmental methods</a:t>
            </a:r>
          </a:p>
          <a:p>
            <a:pPr lvl="1"/>
            <a:r>
              <a:rPr lang="en-US" dirty="0"/>
              <a:t>Are used more frequently</a:t>
            </a:r>
          </a:p>
          <a:p>
            <a:pPr lvl="1"/>
            <a:r>
              <a:rPr lang="en-US" dirty="0"/>
              <a:t>Require that the manager judge the employee’s performance method</a:t>
            </a:r>
          </a:p>
          <a:p>
            <a:pPr lvl="1"/>
            <a:r>
              <a:rPr lang="en-US" dirty="0"/>
              <a:t>Based on employee’s ranking or rating scale</a:t>
            </a:r>
          </a:p>
        </p:txBody>
      </p:sp>
    </p:spTree>
    <p:extLst>
      <p:ext uri="{BB962C8B-B14F-4D97-AF65-F5344CB8AC3E}">
        <p14:creationId xmlns:p14="http://schemas.microsoft.com/office/powerpoint/2010/main" val="3636836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Feedback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Information provided to an employee in discussions after an appraisal is called </a:t>
            </a:r>
            <a:r>
              <a:rPr lang="en-US" i="1" dirty="0"/>
              <a:t>performance feedback</a:t>
            </a:r>
            <a:r>
              <a:rPr lang="en-US" dirty="0"/>
              <a:t>; the process is known as a </a:t>
            </a:r>
            <a:r>
              <a:rPr lang="en-US" i="1" dirty="0"/>
              <a:t>performance feedback interview</a:t>
            </a:r>
          </a:p>
          <a:p>
            <a:r>
              <a:rPr lang="en-US" dirty="0"/>
              <a:t>Approaches to performance feedback interviews:</a:t>
            </a:r>
          </a:p>
          <a:p>
            <a:pPr lvl="1"/>
            <a:r>
              <a:rPr lang="en-US" sz="2600" dirty="0"/>
              <a:t>Tell-and-sell</a:t>
            </a:r>
          </a:p>
          <a:p>
            <a:pPr lvl="1"/>
            <a:r>
              <a:rPr lang="en-US" sz="2600" dirty="0"/>
              <a:t>Tell-and-listen</a:t>
            </a:r>
          </a:p>
          <a:p>
            <a:pPr lvl="1"/>
            <a:r>
              <a:rPr lang="en-US" sz="2600" dirty="0"/>
              <a:t>Problem solving</a:t>
            </a:r>
          </a:p>
          <a:p>
            <a:pPr lvl="1"/>
            <a:r>
              <a:rPr lang="en-US" sz="2600" dirty="0"/>
              <a:t>Mixed interview</a:t>
            </a:r>
          </a:p>
          <a:p>
            <a:pPr lvl="1"/>
            <a:r>
              <a:rPr lang="en-US" sz="2600" dirty="0"/>
              <a:t>360-degree evaluation</a:t>
            </a:r>
          </a:p>
        </p:txBody>
      </p:sp>
    </p:spTree>
    <p:extLst>
      <p:ext uri="{BB962C8B-B14F-4D97-AF65-F5344CB8AC3E}">
        <p14:creationId xmlns:p14="http://schemas.microsoft.com/office/powerpoint/2010/main" val="918123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Legal Environment of HRM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116" y="1143000"/>
            <a:ext cx="7121769" cy="5334000"/>
          </a:xfrm>
        </p:spPr>
      </p:pic>
    </p:spTree>
    <p:extLst>
      <p:ext uri="{BB962C8B-B14F-4D97-AF65-F5344CB8AC3E}">
        <p14:creationId xmlns:p14="http://schemas.microsoft.com/office/powerpoint/2010/main" val="233952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8077200" cy="1143000"/>
          </a:xfrm>
        </p:spPr>
        <p:txBody>
          <a:bodyPr/>
          <a:lstStyle/>
          <a:p>
            <a:r>
              <a:rPr lang="en-US" dirty="0"/>
              <a:t>National Labor Relations Act and</a:t>
            </a:r>
            <a:br>
              <a:rPr lang="en-US" dirty="0"/>
            </a:br>
            <a:r>
              <a:rPr lang="en-US" dirty="0"/>
              <a:t>Labor–Management Relations 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National Labor Relations Act (1935)</a:t>
            </a:r>
          </a:p>
          <a:p>
            <a:pPr lvl="1"/>
            <a:r>
              <a:rPr lang="en-US" dirty="0"/>
              <a:t>Established a collective-bargaining process in labor–management relations and the National Labor Relations Board (NLRB)</a:t>
            </a:r>
          </a:p>
          <a:p>
            <a:r>
              <a:rPr lang="en-US" dirty="0"/>
              <a:t>Labor–Management Relations Act (1947)</a:t>
            </a:r>
          </a:p>
          <a:p>
            <a:pPr lvl="1"/>
            <a:r>
              <a:rPr lang="en-US" dirty="0"/>
              <a:t>Provides a balance between union power and management power</a:t>
            </a:r>
          </a:p>
          <a:p>
            <a:pPr lvl="1"/>
            <a:r>
              <a:rPr lang="en-US" dirty="0"/>
              <a:t>Also known as the Taft–Hartley Act</a:t>
            </a:r>
          </a:p>
        </p:txBody>
      </p:sp>
    </p:spTree>
    <p:extLst>
      <p:ext uri="{BB962C8B-B14F-4D97-AF65-F5344CB8AC3E}">
        <p14:creationId xmlns:p14="http://schemas.microsoft.com/office/powerpoint/2010/main" val="2349396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Fair Labor Standards Act </a:t>
            </a:r>
            <a:br>
              <a:rPr lang="en-US" dirty="0"/>
            </a:br>
            <a:r>
              <a:rPr lang="en-US" dirty="0"/>
              <a:t>and Equal Pay 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360"/>
              </a:lnSpc>
            </a:pPr>
            <a:r>
              <a:rPr lang="en-US" dirty="0"/>
              <a:t>Fair Labor Standards Act (1938)</a:t>
            </a:r>
          </a:p>
          <a:p>
            <a:pPr lvl="1">
              <a:lnSpc>
                <a:spcPts val="3360"/>
              </a:lnSpc>
            </a:pPr>
            <a:r>
              <a:rPr lang="en-US" dirty="0"/>
              <a:t>Established a minimum wage and an overtime pay rate for employees working more than forty hours per week</a:t>
            </a:r>
          </a:p>
          <a:p>
            <a:pPr lvl="1">
              <a:lnSpc>
                <a:spcPts val="3360"/>
              </a:lnSpc>
            </a:pPr>
            <a:r>
              <a:rPr lang="en-US" dirty="0"/>
              <a:t>Exemptions: Managers and professionals</a:t>
            </a:r>
          </a:p>
          <a:p>
            <a:pPr>
              <a:lnSpc>
                <a:spcPts val="3360"/>
              </a:lnSpc>
            </a:pPr>
            <a:r>
              <a:rPr lang="en-US" dirty="0">
                <a:solidFill>
                  <a:srgbClr val="000000"/>
                </a:solidFill>
              </a:rPr>
              <a:t>Equal Pay Act (1963)</a:t>
            </a:r>
          </a:p>
          <a:p>
            <a:pPr lvl="1">
              <a:lnSpc>
                <a:spcPts val="3360"/>
              </a:lnSpc>
            </a:pPr>
            <a:r>
              <a:rPr lang="en-US" dirty="0"/>
              <a:t>Specifies that men and women who do equal jobs must be paid the same wage; differences only legal if due to seniority, qualifications, or performance</a:t>
            </a:r>
          </a:p>
        </p:txBody>
      </p:sp>
    </p:spTree>
    <p:extLst>
      <p:ext uri="{BB962C8B-B14F-4D97-AF65-F5344CB8AC3E}">
        <p14:creationId xmlns:p14="http://schemas.microsoft.com/office/powerpoint/2010/main" val="922345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53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8077200" cy="1219200"/>
          </a:xfrm>
        </p:spPr>
        <p:txBody>
          <a:bodyPr/>
          <a:lstStyle/>
          <a:p>
            <a:r>
              <a:rPr lang="en-US" dirty="0"/>
              <a:t>Civil Rights Acts and</a:t>
            </a:r>
            <a:br>
              <a:rPr lang="en-US" dirty="0"/>
            </a:br>
            <a:r>
              <a:rPr lang="en-US" dirty="0"/>
              <a:t> Age Discrimination in Employment Act</a:t>
            </a:r>
            <a:endParaRPr lang="en-US" sz="2400" b="0" dirty="0"/>
          </a:p>
        </p:txBody>
      </p:sp>
      <p:sp>
        <p:nvSpPr>
          <p:cNvPr id="102402" name="Rectangle 54"/>
          <p:cNvSpPr>
            <a:spLocks noGrp="1" noChangeArrowheads="1"/>
          </p:cNvSpPr>
          <p:nvPr>
            <p:ph idx="1"/>
          </p:nvPr>
        </p:nvSpPr>
        <p:spPr>
          <a:xfrm>
            <a:off x="609600" y="1524000"/>
            <a:ext cx="8077200" cy="4800600"/>
          </a:xfrm>
        </p:spPr>
        <p:txBody>
          <a:bodyPr/>
          <a:lstStyle/>
          <a:p>
            <a:pPr>
              <a:lnSpc>
                <a:spcPts val="3360"/>
              </a:lnSpc>
            </a:pPr>
            <a:r>
              <a:rPr lang="en-US" dirty="0">
                <a:solidFill>
                  <a:srgbClr val="000000"/>
                </a:solidFill>
              </a:rPr>
              <a:t>Title VII of the Civil Rights Act (1964)</a:t>
            </a:r>
          </a:p>
          <a:p>
            <a:pPr lvl="1">
              <a:lnSpc>
                <a:spcPts val="3360"/>
              </a:lnSpc>
            </a:pPr>
            <a:r>
              <a:rPr lang="en-US" dirty="0"/>
              <a:t>Prohibits discrimination in employment practices based on sex, race, color, religion, or national origin</a:t>
            </a:r>
          </a:p>
          <a:p>
            <a:pPr>
              <a:lnSpc>
                <a:spcPts val="3360"/>
              </a:lnSpc>
            </a:pPr>
            <a:r>
              <a:rPr lang="en-US" dirty="0"/>
              <a:t>Civil Rights Act  (1991)</a:t>
            </a:r>
          </a:p>
          <a:p>
            <a:pPr lvl="1">
              <a:lnSpc>
                <a:spcPts val="3360"/>
              </a:lnSpc>
            </a:pPr>
            <a:r>
              <a:rPr lang="en-US" dirty="0"/>
              <a:t>Facilitates employees’ suing employers for sexual discrimination and collecting punitive damages</a:t>
            </a:r>
          </a:p>
          <a:p>
            <a:pPr>
              <a:lnSpc>
                <a:spcPts val="3360"/>
              </a:lnSpc>
              <a:spcBef>
                <a:spcPts val="1872"/>
              </a:spcBef>
            </a:pPr>
            <a:r>
              <a:rPr lang="en-US" dirty="0">
                <a:solidFill>
                  <a:srgbClr val="000000"/>
                </a:solidFill>
              </a:rPr>
              <a:t>Age Discrimination in Employment Act (1967–1986)</a:t>
            </a:r>
          </a:p>
          <a:p>
            <a:pPr lvl="1">
              <a:lnSpc>
                <a:spcPts val="3360"/>
              </a:lnSpc>
            </a:pPr>
            <a:r>
              <a:rPr lang="en-US" dirty="0"/>
              <a:t>Prohibits personnel practices that discriminate against people aged 40 and older</a:t>
            </a:r>
          </a:p>
        </p:txBody>
      </p:sp>
    </p:spTree>
    <p:extLst>
      <p:ext uri="{BB962C8B-B14F-4D97-AF65-F5344CB8AC3E}">
        <p14:creationId xmlns:p14="http://schemas.microsoft.com/office/powerpoint/2010/main" val="2970411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53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8077200" cy="1524000"/>
          </a:xfrm>
        </p:spPr>
        <p:txBody>
          <a:bodyPr/>
          <a:lstStyle/>
          <a:p>
            <a:r>
              <a:rPr lang="en-US" dirty="0"/>
              <a:t>Occupational Safety and Health Act and</a:t>
            </a:r>
            <a:br>
              <a:rPr lang="en-US" dirty="0"/>
            </a:br>
            <a:r>
              <a:rPr lang="en-US" dirty="0"/>
              <a:t>Employee Retirement Income Act</a:t>
            </a:r>
            <a:endParaRPr lang="en-US" sz="2400" b="0" dirty="0"/>
          </a:p>
        </p:txBody>
      </p:sp>
      <p:sp>
        <p:nvSpPr>
          <p:cNvPr id="104450" name="Rectangle 54"/>
          <p:cNvSpPr>
            <a:spLocks noGrp="1" noChangeArrowheads="1"/>
          </p:cNvSpPr>
          <p:nvPr>
            <p:ph idx="1"/>
          </p:nvPr>
        </p:nvSpPr>
        <p:spPr>
          <a:xfrm>
            <a:off x="609600" y="1752600"/>
            <a:ext cx="8077200" cy="4648200"/>
          </a:xfrm>
        </p:spPr>
        <p:txBody>
          <a:bodyPr/>
          <a:lstStyle/>
          <a:p>
            <a:pPr>
              <a:lnSpc>
                <a:spcPts val="3360"/>
              </a:lnSpc>
              <a:spcBef>
                <a:spcPts val="600"/>
              </a:spcBef>
            </a:pPr>
            <a:r>
              <a:rPr lang="en-US" dirty="0">
                <a:solidFill>
                  <a:srgbClr val="000000"/>
                </a:solidFill>
              </a:rPr>
              <a:t>Occupational Safety and Health Act (1970)</a:t>
            </a:r>
          </a:p>
          <a:p>
            <a:pPr lvl="1">
              <a:lnSpc>
                <a:spcPts val="3360"/>
              </a:lnSpc>
              <a:spcBef>
                <a:spcPts val="600"/>
              </a:spcBef>
            </a:pPr>
            <a:r>
              <a:rPr lang="en-US" dirty="0"/>
              <a:t>Regulates the degree to which employees can be exposed to hazardous substances and specifies the safety equipment that the employer must provide</a:t>
            </a:r>
          </a:p>
          <a:p>
            <a:pPr>
              <a:lnSpc>
                <a:spcPts val="3360"/>
              </a:lnSpc>
              <a:spcBef>
                <a:spcPts val="2400"/>
              </a:spcBef>
            </a:pPr>
            <a:r>
              <a:rPr lang="en-US" dirty="0">
                <a:solidFill>
                  <a:srgbClr val="000000"/>
                </a:solidFill>
              </a:rPr>
              <a:t>Employee Retirement Income Act (1974)</a:t>
            </a:r>
          </a:p>
          <a:p>
            <a:pPr lvl="1">
              <a:lnSpc>
                <a:spcPts val="3360"/>
              </a:lnSpc>
              <a:spcBef>
                <a:spcPts val="600"/>
              </a:spcBef>
            </a:pPr>
            <a:r>
              <a:rPr lang="en-US" dirty="0">
                <a:solidFill>
                  <a:srgbClr val="000000"/>
                </a:solidFill>
              </a:rPr>
              <a:t>Regulates company retirement programs and provides a federal insurance program for retirement plans that go bankrupt</a:t>
            </a:r>
          </a:p>
        </p:txBody>
      </p:sp>
    </p:spTree>
    <p:extLst>
      <p:ext uri="{BB962C8B-B14F-4D97-AF65-F5344CB8AC3E}">
        <p14:creationId xmlns:p14="http://schemas.microsoft.com/office/powerpoint/2010/main" val="1129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Affirmative 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360"/>
              </a:lnSpc>
              <a:spcBef>
                <a:spcPts val="0"/>
              </a:spcBef>
            </a:pPr>
            <a:r>
              <a:rPr lang="en-US" dirty="0">
                <a:solidFill>
                  <a:srgbClr val="000000"/>
                </a:solidFill>
              </a:rPr>
              <a:t>A series of executive orders issued by the President of the United States</a:t>
            </a:r>
          </a:p>
          <a:p>
            <a:pPr>
              <a:lnSpc>
                <a:spcPts val="3360"/>
              </a:lnSpc>
              <a:spcBef>
                <a:spcPts val="0"/>
              </a:spcBef>
            </a:pPr>
            <a:r>
              <a:rPr lang="en-US" dirty="0">
                <a:solidFill>
                  <a:srgbClr val="000000"/>
                </a:solidFill>
              </a:rPr>
              <a:t>Applies to all employers with 50 or more employees holding federal contracts in excess of $50,000</a:t>
            </a:r>
          </a:p>
          <a:p>
            <a:pPr>
              <a:lnSpc>
                <a:spcPts val="3360"/>
              </a:lnSpc>
              <a:spcBef>
                <a:spcPts val="0"/>
              </a:spcBef>
            </a:pPr>
            <a:r>
              <a:rPr lang="en-US" dirty="0">
                <a:solidFill>
                  <a:srgbClr val="000000"/>
                </a:solidFill>
              </a:rPr>
              <a:t>Prescribes that employers:</a:t>
            </a:r>
          </a:p>
          <a:p>
            <a:pPr lvl="1">
              <a:lnSpc>
                <a:spcPts val="3360"/>
              </a:lnSpc>
              <a:spcBef>
                <a:spcPts val="0"/>
              </a:spcBef>
            </a:pPr>
            <a:r>
              <a:rPr lang="en-US" dirty="0">
                <a:solidFill>
                  <a:srgbClr val="000000"/>
                </a:solidFill>
              </a:rPr>
              <a:t>Actively encourage job applications from members of minority groups</a:t>
            </a:r>
          </a:p>
          <a:p>
            <a:pPr lvl="1">
              <a:lnSpc>
                <a:spcPts val="3360"/>
              </a:lnSpc>
              <a:spcBef>
                <a:spcPts val="0"/>
              </a:spcBef>
            </a:pPr>
            <a:r>
              <a:rPr lang="en-US" dirty="0">
                <a:solidFill>
                  <a:srgbClr val="000000"/>
                </a:solidFill>
              </a:rPr>
              <a:t>Hire qualified employees from minority groups who are not fully represented in their organizations</a:t>
            </a:r>
            <a:endParaRPr lang="en-IN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86400" y="49530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003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Americans with Disabilities 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360"/>
              </a:lnSpc>
              <a:spcBef>
                <a:spcPts val="1872"/>
              </a:spcBef>
            </a:pPr>
            <a:r>
              <a:rPr lang="en-IN" dirty="0">
                <a:solidFill>
                  <a:srgbClr val="000000"/>
                </a:solidFill>
              </a:rPr>
              <a:t>Americans with Disabilities Act (1990)</a:t>
            </a:r>
          </a:p>
          <a:p>
            <a:pPr lvl="1">
              <a:lnSpc>
                <a:spcPts val="3360"/>
              </a:lnSpc>
            </a:pPr>
            <a:r>
              <a:rPr lang="en-IN" dirty="0">
                <a:solidFill>
                  <a:srgbClr val="000000"/>
                </a:solidFill>
              </a:rPr>
              <a:t>Prohibits discrimination against qualified individuals with disabilities</a:t>
            </a:r>
          </a:p>
          <a:p>
            <a:pPr lvl="1">
              <a:lnSpc>
                <a:spcPts val="3360"/>
              </a:lnSpc>
            </a:pPr>
            <a:r>
              <a:rPr lang="en-IN" dirty="0">
                <a:solidFill>
                  <a:srgbClr val="000000"/>
                </a:solidFill>
              </a:rPr>
              <a:t>Requires employers to provide employees with </a:t>
            </a:r>
            <a:r>
              <a:rPr lang="en-IN" i="1" dirty="0">
                <a:solidFill>
                  <a:srgbClr val="000000"/>
                </a:solidFill>
              </a:rPr>
              <a:t>reasonable accommodation (a</a:t>
            </a:r>
            <a:r>
              <a:rPr lang="en-US" i="1" dirty="0" err="1"/>
              <a:t>ny</a:t>
            </a:r>
            <a:r>
              <a:rPr lang="en-US" i="1" dirty="0"/>
              <a:t> modification or adjustment to a job or work environment to enable a qualified, disabled employee to perform a central job function)</a:t>
            </a:r>
          </a:p>
          <a:p>
            <a:pPr marL="914400" lvl="1" indent="0">
              <a:lnSpc>
                <a:spcPct val="100000"/>
              </a:lnSpc>
              <a:buNone/>
            </a:pPr>
            <a:r>
              <a:rPr lang="en-US" sz="2200" dirty="0"/>
              <a:t>Consider:</a:t>
            </a:r>
          </a:p>
          <a:p>
            <a:pPr marL="914400" lvl="1" indent="0">
              <a:lnSpc>
                <a:spcPct val="100000"/>
              </a:lnSpc>
              <a:buNone/>
            </a:pPr>
            <a:r>
              <a:rPr lang="en-US" sz="2200" i="1" dirty="0"/>
              <a:t>How do employers decide what constitutes a reasonable accommodation for a disabled employee?</a:t>
            </a:r>
            <a:endParaRPr lang="en-US" i="1" dirty="0"/>
          </a:p>
        </p:txBody>
      </p:sp>
      <p:sp>
        <p:nvSpPr>
          <p:cNvPr id="4" name="Round Diagonal Corner Rectangle 3"/>
          <p:cNvSpPr/>
          <p:nvPr/>
        </p:nvSpPr>
        <p:spPr>
          <a:xfrm>
            <a:off x="1447800" y="5257800"/>
            <a:ext cx="7010400" cy="1143000"/>
          </a:xfrm>
          <a:prstGeom prst="round2DiagRect">
            <a:avLst/>
          </a:prstGeom>
          <a:solidFill>
            <a:srgbClr val="006600">
              <a:alpha val="25000"/>
            </a:srgbClr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5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077200" cy="4800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Discuss the contrasting viewpoints on affirmative action policies expressed in the following articles:</a:t>
            </a:r>
          </a:p>
          <a:p>
            <a:r>
              <a:rPr lang="en-US" sz="2400" dirty="0"/>
              <a:t>“Affirmative Action vs. White Privilege” at </a:t>
            </a:r>
            <a:br>
              <a:rPr lang="en-US" sz="2400" dirty="0"/>
            </a:br>
            <a:r>
              <a:rPr lang="en-US" sz="2400" dirty="0">
                <a:hlinkClick r:id="rId2"/>
              </a:rPr>
              <a:t>http://www.ebony.com/news-views/affirmative-action-vs-white-privilege-119#axzz2Kano5YXj</a:t>
            </a:r>
            <a:endParaRPr lang="en-US" sz="2400" dirty="0"/>
          </a:p>
          <a:p>
            <a:r>
              <a:rPr lang="en-US" sz="2400" dirty="0"/>
              <a:t>“Race and College Admissions, Facing a New Test by Justices” at </a:t>
            </a:r>
            <a:r>
              <a:rPr lang="en-US" sz="2400" dirty="0">
                <a:hlinkClick r:id="rId3"/>
              </a:rPr>
              <a:t>http://www.nytimes.com/2012/10/09/us/supreme-court-to-hear-case-on-affirmative-action.html?pagewanted=all&amp;_r=1&amp;</a:t>
            </a:r>
            <a:endParaRPr lang="en-US" sz="2400" dirty="0"/>
          </a:p>
          <a:p>
            <a:r>
              <a:rPr lang="en-US" sz="2400" dirty="0"/>
              <a:t>“Affirmative action: Good or harmful?” at </a:t>
            </a:r>
            <a:r>
              <a:rPr lang="en-US" sz="2400" dirty="0">
                <a:hlinkClick r:id="rId4" action="ppaction://hlinkfile"/>
              </a:rPr>
              <a:t>inamerica.blogs.cnn.com/2012/10/10/affirmative-action-good-or-harmful/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73876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Exploring the World of Business and Economics&amp;quot;&quot;/&gt;&lt;property id=&quot;20307&quot; value=&quot;329&quot;/&gt;&lt;/object&gt;&lt;object type=&quot;3&quot; unique_id=&quot;10005&quot;&gt;&lt;property id=&quot;20148&quot; value=&quot;5&quot;/&gt;&lt;property id=&quot;20300&quot; value=&quot;Slide 2 - &amp;quot;Learning Objectives&amp;quot;&quot;/&gt;&lt;property id=&quot;20307&quot; value=&quot;259&quot;/&gt;&lt;/object&gt;&lt;object type=&quot;3&quot; unique_id=&quot;10006&quot;&gt;&lt;property id=&quot;20148&quot; value=&quot;5&quot;/&gt;&lt;property id=&quot;20300&quot; value=&quot;Slide 3 - &amp;quot;Zynga Zooms into Business&amp;quot;&quot;/&gt;&lt;property id=&quot;20307&quot; value=&quot;350&quot;/&gt;&lt;/object&gt;&lt;object type=&quot;3&quot; unique_id=&quot;10007&quot;&gt;&lt;property id=&quot;20148&quot; value=&quot;5&quot;/&gt;&lt;property id=&quot;20300&quot; value=&quot;Slide 4 - &amp;quot;Introduction&amp;quot;&quot;/&gt;&lt;property id=&quot;20307&quot; value=&quot;338&quot;/&gt;&lt;/object&gt;&lt;object type=&quot;3&quot; unique_id=&quot;10008&quot;&gt;&lt;property id=&quot;20148&quot; value=&quot;5&quot;/&gt;&lt;property id=&quot;20300&quot; value=&quot;Slide 5 - &amp;quot;Your Future in the Changing &amp;#x0D;&amp;#x0A;World of Business&amp;quot;&quot;/&gt;&lt;property id=&quot;20307&quot; value=&quot;351&quot;/&gt;&lt;/object&gt;&lt;object type=&quot;3&quot; unique_id=&quot;10009&quot;&gt;&lt;property id=&quot;20148&quot; value=&quot;5&quot;/&gt;&lt;property id=&quot;20300&quot; value=&quot;Slide 6 - &amp;quot;Why Study Business? (cont’d)&amp;quot;&quot;/&gt;&lt;property id=&quot;20307&quot; value=&quot;271&quot;/&gt;&lt;/object&gt;&lt;object type=&quot;3&quot; unique_id=&quot;10010&quot;&gt;&lt;property id=&quot;20148&quot; value=&quot;5&quot;/&gt;&lt;property id=&quot;20300&quot; value=&quot;Slide 7 - &amp;quot;Tips for Studying Business&amp;quot;&quot;/&gt;&lt;property id=&quot;20307&quot; value=&quot;306&quot;/&gt;&lt;/object&gt;&lt;object type=&quot;3&quot; unique_id=&quot;10011&quot;&gt;&lt;property id=&quot;20148&quot; value=&quot;5&quot;/&gt;&lt;property id=&quot;20300&quot; value=&quot;Slide 8 - &amp;quot;What Is Business?&amp;quot;&quot;/&gt;&lt;property id=&quot;20307&quot; value=&quot;272&quot;/&gt;&lt;/object&gt;&lt;object type=&quot;3&quot; unique_id=&quot;10012&quot;&gt;&lt;property id=&quot;20148&quot; value=&quot;5&quot;/&gt;&lt;property id=&quot;20300&quot; value=&quot;Slide 9 - &amp;quot;Classification of Businesses&amp;quot;&quot;/&gt;&lt;property id=&quot;20307&quot; value=&quot;352&quot;/&gt;&lt;/object&gt;&lt;object type=&quot;3&quot; unique_id=&quot;10013&quot;&gt;&lt;property id=&quot;20148&quot; value=&quot;5&quot;/&gt;&lt;property id=&quot;20300&quot; value=&quot;Slide 10 - &amp;quot;The Importance of Manufacturing&amp;quot;&quot;/&gt;&lt;property id=&quot;20307&quot; value=&quot;262&quot;/&gt;&lt;/object&gt;&lt;object type=&quot;3&quot; unique_id=&quot;10014&quot;&gt;&lt;property id=&quot;20148&quot; value=&quot;5&quot;/&gt;&lt;property id=&quot;20300&quot; value=&quot;Slide 12 - &amp;quot;Classification of Businesses&amp;quot;&quot;/&gt;&lt;property id=&quot;20307&quot; value=&quot;327&quot;/&gt;&lt;/object&gt;&lt;object type=&quot;3&quot; unique_id=&quot;10015&quot;&gt;&lt;property id=&quot;20148&quot; value=&quot;5&quot;/&gt;&lt;property id=&quot;20300&quot; value=&quot;Slide 13 - &amp;quot;The Relationship Between Sales &amp;#x0D;&amp;#x0A;Revenue and Profit&amp;quot;&quot;/&gt;&lt;property id=&quot;20307&quot; value=&quot;291&quot;/&gt;&lt;/object&gt;&lt;object type=&quot;3&quot; unique_id=&quot;10016&quot;&gt;&lt;property id=&quot;20148&quot; value=&quot;5&quot;/&gt;&lt;property id=&quot;20300&quot; value=&quot;Slide 14 - &amp;quot;The Function of Profit&amp;quot;&quot;/&gt;&lt;property id=&quot;20307&quot; value=&quot;353&quot;/&gt;&lt;/object&gt;&lt;object type=&quot;3&quot; unique_id=&quot;10017&quot;&gt;&lt;property id=&quot;20148&quot; value=&quot;5&quot;/&gt;&lt;property id=&quot;20300&quot; value=&quot;Slide 15 - &amp;quot;Paths to E-Profits&amp;quot;&quot;/&gt;&lt;property id=&quot;20307&quot; value=&quot;349&quot;/&gt;&lt;/object&gt;&lt;object type=&quot;3&quot; unique_id=&quot;10018&quot;&gt;&lt;property id=&quot;20148&quot; value=&quot;5&quot;/&gt;&lt;property id=&quot;20300&quot; value=&quot;Slide 16 - &amp;quot;Stakeholders&amp;quot;&quot;/&gt;&lt;property id=&quot;20307&quot; value=&quot;275&quot;/&gt;&lt;/object&gt;&lt;object type=&quot;3&quot; unique_id=&quot;10019&quot;&gt;&lt;property id=&quot;20148&quot; value=&quot;5&quot;/&gt;&lt;property id=&quot;20300&quot; value=&quot;Slide 17 - &amp;quot;Economics&amp;quot;&quot;/&gt;&lt;property id=&quot;20307&quot; value=&quot;354&quot;/&gt;&lt;/object&gt;&lt;object type=&quot;3&quot; unique_id=&quot;10020&quot;&gt;&lt;property id=&quot;20148&quot; value=&quot;5&quot;/&gt;&lt;property id=&quot;20300&quot; value=&quot;Slide 18 - &amp;quot;Types of Economic Systems  &amp;quot;&quot;/&gt;&lt;property id=&quot;20307&quot; value=&quot;319&quot;/&gt;&lt;/object&gt;&lt;object type=&quot;3&quot; unique_id=&quot;10021&quot;&gt;&lt;property id=&quot;20148&quot; value=&quot;5&quot;/&gt;&lt;property id=&quot;20300&quot; value=&quot;Slide 19 - &amp;quot;Types of Economic Systems (cont’d)&amp;quot;&quot;/&gt;&lt;property id=&quot;20307&quot; value=&quot;355&quot;/&gt;&lt;/object&gt;&lt;object type=&quot;3&quot; unique_id=&quot;10022&quot;&gt;&lt;property id=&quot;20148&quot; value=&quot;5&quot;/&gt;&lt;property id=&quot;20300&quot; value=&quot;Slide 20 - &amp;quot;Capitalism&amp;quot;&quot;/&gt;&lt;property id=&quot;20307&quot; value=&quot;356&quot;/&gt;&lt;/object&gt;&lt;object type=&quot;3&quot; unique_id=&quot;10024&quot;&gt;&lt;property id=&quot;20148&quot; value=&quot;5&quot;/&gt;&lt;property id=&quot;20300&quot; value=&quot;Slide 21 - &amp;quot; Basic assumptions for Adam Smith’s &amp;#x0D;&amp;#x0A;Laissez-Faire Capitalism&amp;#x0D;&amp;#x0A;&amp;quot;&quot;/&gt;&lt;property id=&quot;20307&quot; value=&quot;276&quot;/&gt;&lt;/object&gt;&lt;object type=&quot;3&quot; unique_id=&quot;10025&quot;&gt;&lt;property id=&quot;20148&quot; value=&quot;5&quot;/&gt;&lt;property id=&quot;20300&quot; value=&quot;Slide 22 - &amp;quot;Command Economy - Socialism&amp;#x0D;&amp;#x0A;&amp;quot;&quot;/&gt;&lt;property id=&quot;20307&quot; value=&quot;358&quot;/&gt;&lt;/object&gt;&lt;object type=&quot;3&quot; unique_id=&quot;10026&quot;&gt;&lt;property id=&quot;20148&quot; value=&quot;5&quot;/&gt;&lt;property id=&quot;20300&quot; value=&quot;Slide 23 - &amp;quot;Command Economy - Communism&amp;#x0D;&amp;#x0A;&amp;quot;&quot;/&gt;&lt;property id=&quot;20307&quot; value=&quot;359&quot;/&gt;&lt;/object&gt;&lt;object type=&quot;3&quot; unique_id=&quot;10027&quot;&gt;&lt;property id=&quot;20148&quot; value=&quot;5&quot;/&gt;&lt;property id=&quot;20300&quot; value=&quot;Slide 24 - &amp;quot; The U.S. economy is a mixed economy.&amp;#x0D;&amp;#x0A;&amp;quot;&quot;/&gt;&lt;property id=&quot;20307&quot; value=&quot;360&quot;/&gt;&lt;/object&gt;&lt;object type=&quot;3&quot; unique_id=&quot;10028&quot;&gt;&lt;property id=&quot;20148&quot; value=&quot;5&quot;/&gt;&lt;property id=&quot;20300&quot; value=&quot;Slide 25 - &amp;quot;The Circular Flow in Our Mixed Economy&amp;quot;&quot;/&gt;&lt;property id=&quot;20307&quot; value=&quot;264&quot;/&gt;&lt;/object&gt;&lt;object type=&quot;3&quot; unique_id=&quot;10029&quot;&gt;&lt;property id=&quot;20148&quot; value=&quot;5&quot;/&gt;&lt;property id=&quot;20300&quot; value=&quot;Slide 26 - &amp;quot;Measuring Economic Performance&amp;quot;&quot;/&gt;&lt;property id=&quot;20307&quot; value=&quot;281&quot;/&gt;&lt;/object&gt;&lt;object type=&quot;3&quot; unique_id=&quot;10030&quot;&gt;&lt;property id=&quot;20148&quot; value=&quot;5&quot;/&gt;&lt;property id=&quot;20300&quot; value=&quot;Slide 27 - &amp;quot;Measuring Economic Performance (cont’d)&amp;quot;&quot;/&gt;&lt;property id=&quot;20307&quot; value=&quot;361&quot;/&gt;&lt;/object&gt;&lt;object type=&quot;3&quot; unique_id=&quot;10031&quot;&gt;&lt;property id=&quot;20148&quot; value=&quot;5&quot;/&gt;&lt;property id=&quot;20300&quot; value=&quot;Slide 28 - &amp;quot;Measuring Economic Performance (cont’d)&amp;quot;&quot;/&gt;&lt;property id=&quot;20307&quot; value=&quot;362&quot;/&gt;&lt;/object&gt;&lt;object type=&quot;3&quot; unique_id=&quot;10032&quot;&gt;&lt;property id=&quot;20148&quot; value=&quot;5&quot;/&gt;&lt;property id=&quot;20300&quot; value=&quot;Slide 29 - &amp;quot;Gross Domestic Product&amp;quot;&quot;/&gt;&lt;property id=&quot;20307&quot; value=&quot;363&quot;/&gt;&lt;/object&gt;&lt;object type=&quot;3&quot; unique_id=&quot;10033&quot;&gt;&lt;property id=&quot;20148&quot; value=&quot;5&quot;/&gt;&lt;property id=&quot;20300&quot; value=&quot;Slide 30 - &amp;quot;Balance of Trade&amp;quot;&quot;/&gt;&lt;property id=&quot;20307&quot; value=&quot;367&quot;/&gt;&lt;/object&gt;&lt;object type=&quot;3&quot; unique_id=&quot;10034&quot;&gt;&lt;property id=&quot;20148&quot; value=&quot;5&quot;/&gt;&lt;property id=&quot;20300&quot; value=&quot;Slide 31 - &amp;quot;Bank Credit of All Commercial Banks&amp;quot;&quot;/&gt;&lt;property id=&quot;20307&quot; value=&quot;368&quot;/&gt;&lt;/object&gt;&lt;object type=&quot;3&quot; unique_id=&quot;10035&quot;&gt;&lt;property id=&quot;20148&quot; value=&quot;5&quot;/&gt;&lt;property id=&quot;20300&quot; value=&quot;Slide 32&quot;/&gt;&lt;property id=&quot;20307&quot; value=&quot;364&quot;/&gt;&lt;/object&gt;&lt;object type=&quot;3&quot; unique_id=&quot;10036&quot;&gt;&lt;property id=&quot;20148&quot; value=&quot;5&quot;/&gt;&lt;property id=&quot;20300&quot; value=&quot;Slide 33 - &amp;quot;Inflation Rate&amp;quot;&quot;/&gt;&lt;property id=&quot;20307&quot; value=&quot;365&quot;/&gt;&lt;/object&gt;&lt;object type=&quot;3&quot; unique_id=&quot;10037&quot;&gt;&lt;property id=&quot;20148&quot; value=&quot;5&quot;/&gt;&lt;property id=&quot;20300&quot; value=&quot;Slide 34 - &amp;quot;Unemployment Rate&amp;quot;&quot;/&gt;&lt;property id=&quot;20307&quot; value=&quot;366&quot;/&gt;&lt;/object&gt;&lt;object type=&quot;3&quot; unique_id=&quot;10038&quot;&gt;&lt;property id=&quot;20148&quot; value=&quot;5&quot;/&gt;&lt;property id=&quot;20300&quot; value=&quot;Slide 35 - &amp;quot;Corporate Profits&amp;quot;&quot;/&gt;&lt;property id=&quot;20307&quot; value=&quot;369&quot;/&gt;&lt;/object&gt;&lt;object type=&quot;3&quot; unique_id=&quot;10039&quot;&gt;&lt;property id=&quot;20148&quot; value=&quot;5&quot;/&gt;&lt;property id=&quot;20300&quot; value=&quot;Slide 36 - &amp;quot;New Housing Starts&amp;quot;&quot;/&gt;&lt;property id=&quot;20307&quot; value=&quot;370&quot;/&gt;&lt;/object&gt;&lt;object type=&quot;3&quot; unique_id=&quot;10040&quot;&gt;&lt;property id=&quot;20148&quot; value=&quot;5&quot;/&gt;&lt;property id=&quot;20300&quot; value=&quot;Slide 37 - &amp;quot;Interest Rates&amp;quot;&quot;/&gt;&lt;property id=&quot;20307&quot; value=&quot;371&quot;/&gt;&lt;/object&gt;&lt;object type=&quot;3&quot; unique_id=&quot;10041&quot;&gt;&lt;property id=&quot;20148&quot; value=&quot;5&quot;/&gt;&lt;property id=&quot;20300&quot; value=&quot;Slide 38 - &amp;quot;The Business Cycle&amp;quot;&quot;/&gt;&lt;property id=&quot;20307&quot; value=&quot;293&quot;/&gt;&lt;/object&gt;&lt;object type=&quot;3&quot; unique_id=&quot;10042&quot;&gt;&lt;property id=&quot;20148&quot; value=&quot;5&quot;/&gt;&lt;property id=&quot;20300&quot; value=&quot;Slide 39 - &amp;quot;Is recession something that can’t be avoided? &amp;quot;&quot;/&gt;&lt;property id=&quot;20307&quot; value=&quot;372&quot;/&gt;&lt;/object&gt;&lt;object type=&quot;3&quot; unique_id=&quot;10043&quot;&gt;&lt;property id=&quot;20148&quot; value=&quot;5&quot;/&gt;&lt;property id=&quot;20300&quot; value=&quot;Slide 40 - &amp;quot;Monetary Policies&amp;quot;&quot;/&gt;&lt;property id=&quot;20307&quot; value=&quot;373&quot;/&gt;&lt;/object&gt;&lt;object type=&quot;3&quot; unique_id=&quot;10046&quot;&gt;&lt;property id=&quot;20148&quot; value=&quot;5&quot;/&gt;&lt;property id=&quot;20300&quot; value=&quot;Slide 45 - &amp;quot;Supply Curve and Demand Curve&amp;quot;&quot;/&gt;&lt;property id=&quot;20307&quot; value=&quot;266&quot;/&gt;&lt;/object&gt;&lt;object type=&quot;3&quot; unique_id=&quot;10058&quot;&gt;&lt;property id=&quot;20148&quot; value=&quot;5&quot;/&gt;&lt;property id=&quot;20300&quot; value=&quot;Slide 60 - &amp;quot;American Business Today (cont’d)&amp;quot;&quot;/&gt;&lt;property id=&quot;20307&quot; value=&quot;333&quot;/&gt;&lt;/object&gt;&lt;object type=&quot;3&quot; unique_id=&quot;10800&quot;&gt;&lt;property id=&quot;20148&quot; value=&quot;5&quot;/&gt;&lt;property id=&quot;20300&quot; value=&quot;Slide 11 - &amp;quot;The Importance of Manufacturing&amp;quot;&quot;/&gt;&lt;property id=&quot;20307&quot; value=&quot;374&quot;/&gt;&lt;/object&gt;&lt;object type=&quot;3&quot; unique_id=&quot;10801&quot;&gt;&lt;property id=&quot;20148&quot; value=&quot;5&quot;/&gt;&lt;property id=&quot;20300&quot; value=&quot;Slide 41 - &amp;quot;Fiscal Policy&amp;quot;&quot;/&gt;&lt;property id=&quot;20307&quot; value=&quot;375&quot;/&gt;&lt;/object&gt;&lt;object type=&quot;3&quot; unique_id=&quot;10802&quot;&gt;&lt;property id=&quot;20148&quot; value=&quot;5&quot;/&gt;&lt;property id=&quot;20300&quot; value=&quot;Slide 42 - &amp;quot;Federal Deficit and National Debt&amp;quot;&quot;/&gt;&lt;property id=&quot;20307&quot; value=&quot;376&quot;/&gt;&lt;/object&gt;&lt;object type=&quot;3&quot; unique_id=&quot;10803&quot;&gt;&lt;property id=&quot;20148&quot; value=&quot;5&quot;/&gt;&lt;property id=&quot;20300&quot; value=&quot;Slide 43 - &amp;quot;Competition&amp;quot;&quot;/&gt;&lt;property id=&quot;20307&quot; value=&quot;377&quot;/&gt;&lt;/object&gt;&lt;object type=&quot;3&quot; unique_id=&quot;10804&quot;&gt;&lt;property id=&quot;20148&quot; value=&quot;5&quot;/&gt;&lt;property id=&quot;20300&quot; value=&quot;Slide 44 - &amp;quot;Perfect Competition&amp;quot;&quot;/&gt;&lt;property id=&quot;20307&quot; value=&quot;379&quot;/&gt;&lt;/object&gt;&lt;object type=&quot;3&quot; unique_id=&quot;10805&quot;&gt;&lt;property id=&quot;20148&quot; value=&quot;5&quot;/&gt;&lt;property id=&quot;20300&quot; value=&quot;Slide 46 - &amp;quot;Monopolistic Competition&amp;quot;&quot;/&gt;&lt;property id=&quot;20307&quot; value=&quot;381&quot;/&gt;&lt;/object&gt;&lt;object type=&quot;3&quot; unique_id=&quot;10806&quot;&gt;&lt;property id=&quot;20148&quot; value=&quot;5&quot;/&gt;&lt;property id=&quot;20300&quot; value=&quot;Slide 47 - &amp;quot;Oligopoly&amp;quot;&quot;/&gt;&lt;property id=&quot;20307&quot; value=&quot;382&quot;/&gt;&lt;/object&gt;&lt;object type=&quot;3&quot; unique_id=&quot;10807&quot;&gt;&lt;property id=&quot;20148&quot; value=&quot;5&quot;/&gt;&lt;property id=&quot;20300&quot; value=&quot;Slide 48 - &amp;quot;Monopoly&amp;quot;&quot;/&gt;&lt;property id=&quot;20307&quot; value=&quot;383&quot;/&gt;&lt;/object&gt;&lt;object type=&quot;3&quot; unique_id=&quot;10808&quot;&gt;&lt;property id=&quot;20148&quot; value=&quot;5&quot;/&gt;&lt;property id=&quot;20300&quot; value=&quot;Slide 49 - &amp;quot;Monopoly&amp;quot;&quot;/&gt;&lt;property id=&quot;20307&quot; value=&quot;384&quot;/&gt;&lt;/object&gt;&lt;object type=&quot;3&quot; unique_id=&quot;10809&quot;&gt;&lt;property id=&quot;20148&quot; value=&quot;5&quot;/&gt;&lt;property id=&quot;20300&quot; value=&quot;Slide 50 - &amp;quot;Early Business Development&amp;quot;&quot;/&gt;&lt;property id=&quot;20307&quot; value=&quot;385&quot;/&gt;&lt;/object&gt;&lt;object type=&quot;3&quot; unique_id=&quot;11859&quot;&gt;&lt;property id=&quot;20148&quot; value=&quot;5&quot;/&gt;&lt;property id=&quot;20300&quot; value=&quot;Slide 51 - &amp;quot;Early Business Development&amp;quot;&quot;/&gt;&lt;property id=&quot;20307&quot; value=&quot;386&quot;/&gt;&lt;/object&gt;&lt;object type=&quot;3&quot; unique_id=&quot;11860&quot;&gt;&lt;property id=&quot;20148&quot; value=&quot;5&quot;/&gt;&lt;property id=&quot;20300&quot; value=&quot;Slide 52 - &amp;quot;Early Business Development&amp;quot;&quot;/&gt;&lt;property id=&quot;20307&quot; value=&quot;387&quot;/&gt;&lt;/object&gt;&lt;object type=&quot;3&quot; unique_id=&quot;11861&quot;&gt;&lt;property id=&quot;20148&quot; value=&quot;5&quot;/&gt;&lt;property id=&quot;20300&quot; value=&quot;Slide 53 - &amp;quot;Early Business Development&amp;quot;&quot;/&gt;&lt;property id=&quot;20307&quot; value=&quot;388&quot;/&gt;&lt;/object&gt;&lt;object type=&quot;3&quot; unique_id=&quot;11862&quot;&gt;&lt;property id=&quot;20148&quot; value=&quot;5&quot;/&gt;&lt;property id=&quot;20300&quot; value=&quot;Slide 54 - &amp;quot;Business Development in the 1900s&amp;quot;&quot;/&gt;&lt;property id=&quot;20307&quot; value=&quot;391&quot;/&gt;&lt;/object&gt;&lt;object type=&quot;3&quot; unique_id=&quot;11863&quot;&gt;&lt;property id=&quot;20148&quot; value=&quot;5&quot;/&gt;&lt;property id=&quot;20300&quot; value=&quot;Slide 55 - &amp;quot;Business Development in the 1900s&amp;quot;&quot;/&gt;&lt;property id=&quot;20307&quot; value=&quot;392&quot;/&gt;&lt;/object&gt;&lt;object type=&quot;3&quot; unique_id=&quot;11864&quot;&gt;&lt;property id=&quot;20148&quot; value=&quot;5&quot;/&gt;&lt;property id=&quot;20300&quot; value=&quot;Slide 56 - &amp;quot;Business Development in the 1900s&amp;quot;&quot;/&gt;&lt;property id=&quot;20307&quot; value=&quot;393&quot;/&gt;&lt;/object&gt;&lt;object type=&quot;3&quot; unique_id=&quot;11865&quot;&gt;&lt;property id=&quot;20148&quot; value=&quot;5&quot;/&gt;&lt;property id=&quot;20300&quot; value=&quot;Slide 57 - &amp;quot;Business Development in the 1900s&amp;quot;&quot;/&gt;&lt;property id=&quot;20307&quot; value=&quot;394&quot;/&gt;&lt;/object&gt;&lt;object type=&quot;3&quot; unique_id=&quot;11866&quot;&gt;&lt;property id=&quot;20148&quot; value=&quot;5&quot;/&gt;&lt;property id=&quot;20300&quot; value=&quot;Slide 58 - &amp;quot;Business Development in the 1900s&amp;quot;&quot;/&gt;&lt;property id=&quot;20307&quot; value=&quot;395&quot;/&gt;&lt;/object&gt;&lt;object type=&quot;3&quot; unique_id=&quot;11867&quot;&gt;&lt;property id=&quot;20148&quot; value=&quot;5&quot;/&gt;&lt;property id=&quot;20300&quot; value=&quot;Slide 59 - &amp;quot;American Business Today&amp;quot;&quot;/&gt;&lt;property id=&quot;20307&quot; value=&quot;396&quot;/&gt;&lt;/object&gt;&lt;object type=&quot;3&quot; unique_id=&quot;11868&quot;&gt;&lt;property id=&quot;20148&quot; value=&quot;5&quot;/&gt;&lt;property id=&quot;20300&quot; value=&quot;Slide 61 - &amp;quot;U.S. Manufacturing Employment&amp;#x0D;&amp;#x0A;1980 - 2008 and Projected 2018 (000s)&amp;quot;&quot;/&gt;&lt;property id=&quot;20307&quot; value=&quot;389&quot;/&gt;&lt;/object&gt;&lt;object type=&quot;3&quot; unique_id=&quot;11869&quot;&gt;&lt;property id=&quot;20148&quot; value=&quot;5&quot;/&gt;&lt;property id=&quot;20300&quot; value=&quot;Slide 62 - &amp;quot;A Few of the Fastest Growing &amp;#x0D;&amp;#x0A;Occupations 2008-2018 &amp;#x0D;&amp;#x0A;&amp;quot;&quot;/&gt;&lt;property id=&quot;20307&quot; value=&quot;390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Pride12e">
  <a:themeElements>
    <a:clrScheme name="BUS11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C00000"/>
      </a:accent5>
      <a:accent6>
        <a:srgbClr val="9C9CDE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6600">
            <a:alpha val="25000"/>
          </a:srgbClr>
        </a:solidFill>
        <a:ln>
          <a:solidFill>
            <a:srgbClr val="0066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10128</TotalTime>
  <Words>2130</Words>
  <Application>Microsoft Office PowerPoint</Application>
  <PresentationFormat>On-screen Show (4:3)</PresentationFormat>
  <Paragraphs>286</Paragraphs>
  <Slides>43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2" baseType="lpstr">
      <vt:lpstr>Arial</vt:lpstr>
      <vt:lpstr>Arial Black</vt:lpstr>
      <vt:lpstr>Arial Narrow</vt:lpstr>
      <vt:lpstr>Arial Narrow Bold</vt:lpstr>
      <vt:lpstr>Calibri</vt:lpstr>
      <vt:lpstr>Lucida Sans</vt:lpstr>
      <vt:lpstr>Times New Roman</vt:lpstr>
      <vt:lpstr>Wingdings</vt:lpstr>
      <vt:lpstr>Pride12e</vt:lpstr>
      <vt:lpstr>Attracting and Retaining the Best Employees</vt:lpstr>
      <vt:lpstr>Learning Objectives</vt:lpstr>
      <vt:lpstr>Learning Objectives (continued)</vt:lpstr>
      <vt:lpstr>Human Resources Management: An Overview</vt:lpstr>
      <vt:lpstr>HRM Activities: Acquiring</vt:lpstr>
      <vt:lpstr>HRM Activities: Maintaining</vt:lpstr>
      <vt:lpstr>HRM Activities: Developing</vt:lpstr>
      <vt:lpstr>Human Resources Planning</vt:lpstr>
      <vt:lpstr>Planning: Forecasting Human  Resources Demand</vt:lpstr>
      <vt:lpstr>Planning: Forecasting Human  Resources Supply</vt:lpstr>
      <vt:lpstr>Planning: Matching Supply with Demand</vt:lpstr>
      <vt:lpstr>Cultural Diversity in Human Resources</vt:lpstr>
      <vt:lpstr>Advantages of Cultural Diversity</vt:lpstr>
      <vt:lpstr>Job Analysis</vt:lpstr>
      <vt:lpstr>Job Description and Job Specification</vt:lpstr>
      <vt:lpstr>Recruiting</vt:lpstr>
      <vt:lpstr>Internal Recruiting</vt:lpstr>
      <vt:lpstr>Selection</vt:lpstr>
      <vt:lpstr>Orientation</vt:lpstr>
      <vt:lpstr>Compensation Decisions</vt:lpstr>
      <vt:lpstr>Designing an Effective  Compensation System </vt:lpstr>
      <vt:lpstr>Comparable Worth</vt:lpstr>
      <vt:lpstr>Class Exercise</vt:lpstr>
      <vt:lpstr>Types of Compensation</vt:lpstr>
      <vt:lpstr>Employee Benefits</vt:lpstr>
      <vt:lpstr>Employee Benefits</vt:lpstr>
      <vt:lpstr>Flexible Benefit Plans</vt:lpstr>
      <vt:lpstr>Training and Development</vt:lpstr>
      <vt:lpstr>Analysis of Training Needs</vt:lpstr>
      <vt:lpstr>Training and Development Methods</vt:lpstr>
      <vt:lpstr>Class Exercise</vt:lpstr>
      <vt:lpstr>Performance Appraisal</vt:lpstr>
      <vt:lpstr>Class Exercise</vt:lpstr>
      <vt:lpstr>Common Evaluation Techniques</vt:lpstr>
      <vt:lpstr>Performance Feedback</vt:lpstr>
      <vt:lpstr>The Legal Environment of HRM</vt:lpstr>
      <vt:lpstr>National Labor Relations Act and Labor–Management Relations Act</vt:lpstr>
      <vt:lpstr>Fair Labor Standards Act  and Equal Pay Act</vt:lpstr>
      <vt:lpstr>Civil Rights Acts and  Age Discrimination in Employment Act</vt:lpstr>
      <vt:lpstr>Occupational Safety and Health Act and Employee Retirement Income Act</vt:lpstr>
      <vt:lpstr>Affirmative Action</vt:lpstr>
      <vt:lpstr>Americans with Disabilities Act</vt:lpstr>
      <vt:lpstr>Class Exercise</vt:lpstr>
    </vt:vector>
  </TitlesOfParts>
  <Company>HMCo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One</dc:title>
  <dc:creator>Tianna Tagami;Instructional Designer</dc:creator>
  <cp:lastModifiedBy>David Verville</cp:lastModifiedBy>
  <cp:revision>376</cp:revision>
  <dcterms:modified xsi:type="dcterms:W3CDTF">2017-09-04T22:55:26Z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UseProject">
    <vt:lpwstr>1</vt:lpwstr>
  </property>
  <property fmtid="{D5CDD505-2E9C-101B-9397-08002B2CF9AE}" pid="3" name="ArticulateGUID">
    <vt:lpwstr>81C559C9-D57A-447F-8ADB-55EC58C1EE43</vt:lpwstr>
  </property>
  <property fmtid="{D5CDD505-2E9C-101B-9397-08002B2CF9AE}" pid="4" name="ArticulatePath">
    <vt:lpwstr>PHK11eCh01_lecture</vt:lpwstr>
  </property>
  <property fmtid="{D5CDD505-2E9C-101B-9397-08002B2CF9AE}" pid="5" name="ArticulateProjectFull">
    <vt:lpwstr>C:\Documents and Settings\Don\My Documents\Don Izzo\LarryFlick\Business 11e\Izzo PPT\PHK11eCh01_lecture.ppta</vt:lpwstr>
  </property>
  <property fmtid="{D5CDD505-2E9C-101B-9397-08002B2CF9AE}" pid="6" name="_AdHocReviewCycleID">
    <vt:i4>135892425</vt:i4>
  </property>
  <property fmtid="{D5CDD505-2E9C-101B-9397-08002B2CF9AE}" pid="7" name="_NewReviewCycle">
    <vt:lpwstr/>
  </property>
  <property fmtid="{D5CDD505-2E9C-101B-9397-08002B2CF9AE}" pid="8" name="_EmailSubject">
    <vt:lpwstr>PowerPoint Project for Pride, BUSINESS, 12E</vt:lpwstr>
  </property>
  <property fmtid="{D5CDD505-2E9C-101B-9397-08002B2CF9AE}" pid="9" name="_AuthorEmail">
    <vt:lpwstr>Joanne.Dauksewicz@cengage.com</vt:lpwstr>
  </property>
  <property fmtid="{D5CDD505-2E9C-101B-9397-08002B2CF9AE}" pid="10" name="_AuthorEmailDisplayName">
    <vt:lpwstr>Dauksewicz, Joanne</vt:lpwstr>
  </property>
</Properties>
</file>